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Layouts/slideLayout1.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Lst>
  <p:sldSz cx="10160000" cy="7620000"/>
  <p:notesSz cx="6858000" cy="9144000"/>
  <p:defaultTextStyle>
    <a:lvl1pPr>
      <a:defRPr sz="2400">
        <a:latin typeface="+mj-lt"/>
        <a:ea typeface="+mj-ea"/>
        <a:cs typeface="+mj-cs"/>
        <a:sym typeface="Helvetica"/>
      </a:defRPr>
    </a:lvl1pPr>
    <a:lvl2pPr>
      <a:defRPr sz="2400">
        <a:latin typeface="+mj-lt"/>
        <a:ea typeface="+mj-ea"/>
        <a:cs typeface="+mj-cs"/>
        <a:sym typeface="Helvetica"/>
      </a:defRPr>
    </a:lvl2pPr>
    <a:lvl3pPr>
      <a:defRPr sz="2400">
        <a:latin typeface="+mj-lt"/>
        <a:ea typeface="+mj-ea"/>
        <a:cs typeface="+mj-cs"/>
        <a:sym typeface="Helvetica"/>
      </a:defRPr>
    </a:lvl3pPr>
    <a:lvl4pPr>
      <a:defRPr sz="2400">
        <a:latin typeface="+mj-lt"/>
        <a:ea typeface="+mj-ea"/>
        <a:cs typeface="+mj-cs"/>
        <a:sym typeface="Helvetica"/>
      </a:defRPr>
    </a:lvl4pPr>
    <a:lvl5pPr>
      <a:defRPr sz="2400">
        <a:latin typeface="+mj-lt"/>
        <a:ea typeface="+mj-ea"/>
        <a:cs typeface="+mj-cs"/>
        <a:sym typeface="Helvetica"/>
      </a:defRPr>
    </a:lvl5pPr>
    <a:lvl6pPr>
      <a:defRPr sz="2400">
        <a:latin typeface="+mj-lt"/>
        <a:ea typeface="+mj-ea"/>
        <a:cs typeface="+mj-cs"/>
        <a:sym typeface="Helvetica"/>
      </a:defRPr>
    </a:lvl6pPr>
    <a:lvl7pPr>
      <a:defRPr sz="2400">
        <a:latin typeface="+mj-lt"/>
        <a:ea typeface="+mj-ea"/>
        <a:cs typeface="+mj-cs"/>
        <a:sym typeface="Helvetica"/>
      </a:defRPr>
    </a:lvl7pPr>
    <a:lvl8pPr>
      <a:defRPr sz="2400">
        <a:latin typeface="+mj-lt"/>
        <a:ea typeface="+mj-ea"/>
        <a:cs typeface="+mj-cs"/>
        <a:sym typeface="Helvetica"/>
      </a:defRPr>
    </a:lvl8pPr>
    <a:lvl9pPr>
      <a:defRPr sz="2400">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b="def" i="def"/>
      <a:tcStyle>
        <a:tcBdr/>
        <a:fill>
          <a:solidFill>
            <a:srgbClr val="E6F6E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DBDB"/>
          </a:solidFill>
        </a:fill>
      </a:tcStyle>
    </a:wholeTbl>
    <a:band2H>
      <a:tcTxStyle b="def" i="def"/>
      <a:tcStyle>
        <a:tcBdr/>
        <a:fill>
          <a:solidFill>
            <a:srgbClr val="EEEEEE"/>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Row>
  </a:tblStyle>
  <a:tblStyle styleId="{EEE7283C-3CF3-47DC-8721-378D4A62B228}"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b="def" i="def"/>
      <a:tcStyle>
        <a:tcBdr/>
        <a:fill>
          <a:solidFill>
            <a:srgbClr val="E7E7F3"/>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B9"/>
          </a:solidFill>
        </a:fill>
      </a:tcStyle>
    </a:firstRow>
  </a:tblStyle>
  <a:tblStyle styleId="{CF821DB8-F4EB-4A41-A1BA-3FCAFE7338EE}" styleName="">
    <a:tblBg/>
    <a:wholeTbl>
      <a:tcTxStyle b="on" i="on">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7"/>
          <p:cNvSpPr/>
          <p:nvPr>
            <p:ph type="sldImg"/>
          </p:nvPr>
        </p:nvSpPr>
        <p:spPr>
          <a:xfrm>
            <a:off x="1143000" y="685800"/>
            <a:ext cx="4572000" cy="3429000"/>
          </a:xfrm>
          <a:prstGeom prst="rect">
            <a:avLst/>
          </a:prstGeom>
        </p:spPr>
        <p:txBody>
          <a:bodyPr/>
          <a:lstStyle/>
          <a:p>
            <a:pPr lvl="0"/>
          </a:p>
        </p:txBody>
      </p:sp>
      <p:sp>
        <p:nvSpPr>
          <p:cNvPr id="8" name="Shape 8"/>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6" name="Shape 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pic>
        <p:nvPicPr>
          <p:cNvPr id="2" name="image1.png"/>
          <p:cNvPicPr/>
          <p:nvPr/>
        </p:nvPicPr>
        <p:blipFill>
          <a:blip r:embed="rId2">
            <a:extLst/>
          </a:blip>
          <a:stretch>
            <a:fillRect/>
          </a:stretch>
        </p:blipFill>
        <p:spPr>
          <a:xfrm>
            <a:off x="2032000" y="6804025"/>
            <a:ext cx="6308725" cy="817563"/>
          </a:xfrm>
          <a:prstGeom prst="rect">
            <a:avLst/>
          </a:prstGeom>
          <a:ln w="12700">
            <a:miter lim="400000"/>
          </a:ln>
        </p:spPr>
      </p:pic>
      <p:sp>
        <p:nvSpPr>
          <p:cNvPr id="3" name="Shape 3"/>
          <p:cNvSpPr/>
          <p:nvPr/>
        </p:nvSpPr>
        <p:spPr>
          <a:xfrm>
            <a:off x="8391494" y="7156753"/>
            <a:ext cx="1070183" cy="264253"/>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sz="1200">
                <a:solidFill>
                  <a:srgbClr val="34476E"/>
                </a:solidFill>
                <a:latin typeface="Arial"/>
                <a:ea typeface="Arial"/>
                <a:cs typeface="Arial"/>
                <a:sym typeface="Arial"/>
              </a:defRPr>
            </a:lvl1pPr>
          </a:lstStyle>
          <a:p>
            <a:pPr lvl="0">
              <a:defRPr sz="1800">
                <a:solidFill>
                  <a:srgbClr val="000000"/>
                </a:solidFill>
              </a:defRPr>
            </a:pPr>
            <a:r>
              <a:rPr sz="1200">
                <a:solidFill>
                  <a:srgbClr val="34476E"/>
                </a:solidFill>
              </a:rPr>
              <a:t>June 22, 2014</a:t>
            </a:r>
          </a:p>
        </p:txBody>
      </p:sp>
      <p:sp>
        <p:nvSpPr>
          <p:cNvPr id="4" name="Shape 4"/>
          <p:cNvSpPr/>
          <p:nvPr>
            <p:ph type="sldNum" sz="quarter" idx="2"/>
          </p:nvPr>
        </p:nvSpPr>
        <p:spPr>
          <a:xfrm>
            <a:off x="720062" y="7145336"/>
            <a:ext cx="441459" cy="287086"/>
          </a:xfrm>
          <a:prstGeom prst="rect">
            <a:avLst/>
          </a:prstGeom>
          <a:ln w="12700">
            <a:miter lim="400000"/>
          </a:ln>
        </p:spPr>
        <p:txBody>
          <a:bodyPr lIns="45718" tIns="45718" rIns="45718" bIns="45718">
            <a:spAutoFit/>
          </a:bodyPr>
          <a:lstStyle>
            <a:lvl1pPr algn="r">
              <a:defRPr sz="1400">
                <a:solidFill>
                  <a:srgbClr val="34476E"/>
                </a:solidFill>
                <a:latin typeface="Times New Roman"/>
                <a:ea typeface="Times New Roman"/>
                <a:cs typeface="Times New Roman"/>
                <a:sym typeface="Times New Roman"/>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Lst>
  <p:transition spd="med" advClick="1"/>
  <p:txStyles>
    <p:titleStyle>
      <a:lvl1pPr algn="ctr">
        <a:defRPr sz="4400">
          <a:latin typeface="Times New Roman"/>
          <a:ea typeface="Times New Roman"/>
          <a:cs typeface="Times New Roman"/>
          <a:sym typeface="Times New Roman"/>
        </a:defRPr>
      </a:lvl1pPr>
      <a:lvl2pPr algn="ctr">
        <a:defRPr sz="4400">
          <a:latin typeface="Times New Roman"/>
          <a:ea typeface="Times New Roman"/>
          <a:cs typeface="Times New Roman"/>
          <a:sym typeface="Times New Roman"/>
        </a:defRPr>
      </a:lvl2pPr>
      <a:lvl3pPr algn="ctr">
        <a:defRPr sz="4400">
          <a:latin typeface="Times New Roman"/>
          <a:ea typeface="Times New Roman"/>
          <a:cs typeface="Times New Roman"/>
          <a:sym typeface="Times New Roman"/>
        </a:defRPr>
      </a:lvl3pPr>
      <a:lvl4pPr algn="ctr">
        <a:defRPr sz="4400">
          <a:latin typeface="Times New Roman"/>
          <a:ea typeface="Times New Roman"/>
          <a:cs typeface="Times New Roman"/>
          <a:sym typeface="Times New Roman"/>
        </a:defRPr>
      </a:lvl4pPr>
      <a:lvl5pPr algn="ctr">
        <a:defRPr sz="4400">
          <a:latin typeface="Times New Roman"/>
          <a:ea typeface="Times New Roman"/>
          <a:cs typeface="Times New Roman"/>
          <a:sym typeface="Times New Roman"/>
        </a:defRPr>
      </a:lvl5pPr>
      <a:lvl6pPr algn="ctr">
        <a:defRPr sz="4400">
          <a:latin typeface="Times New Roman"/>
          <a:ea typeface="Times New Roman"/>
          <a:cs typeface="Times New Roman"/>
          <a:sym typeface="Times New Roman"/>
        </a:defRPr>
      </a:lvl6pPr>
      <a:lvl7pPr algn="ctr">
        <a:defRPr sz="4400">
          <a:latin typeface="Times New Roman"/>
          <a:ea typeface="Times New Roman"/>
          <a:cs typeface="Times New Roman"/>
          <a:sym typeface="Times New Roman"/>
        </a:defRPr>
      </a:lvl7pPr>
      <a:lvl8pPr algn="ctr">
        <a:defRPr sz="4400">
          <a:latin typeface="Times New Roman"/>
          <a:ea typeface="Times New Roman"/>
          <a:cs typeface="Times New Roman"/>
          <a:sym typeface="Times New Roman"/>
        </a:defRPr>
      </a:lvl8pPr>
      <a:lvl9pPr algn="ctr">
        <a:defRPr sz="44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Times New Roman"/>
          <a:ea typeface="Times New Roman"/>
          <a:cs typeface="Times New Roman"/>
          <a:sym typeface="Times New Roman"/>
        </a:defRPr>
      </a:lvl1pPr>
      <a:lvl2pPr marL="783771" indent="-326571">
        <a:spcBef>
          <a:spcPts val="700"/>
        </a:spcBef>
        <a:buSzPct val="100000"/>
        <a:buChar char="–"/>
        <a:defRPr sz="3200">
          <a:latin typeface="Times New Roman"/>
          <a:ea typeface="Times New Roman"/>
          <a:cs typeface="Times New Roman"/>
          <a:sym typeface="Times New Roman"/>
        </a:defRPr>
      </a:lvl2pPr>
      <a:lvl3pPr marL="1219200" indent="-304800">
        <a:spcBef>
          <a:spcPts val="700"/>
        </a:spcBef>
        <a:buSzPct val="100000"/>
        <a:buChar char="•"/>
        <a:defRPr sz="3200">
          <a:latin typeface="Times New Roman"/>
          <a:ea typeface="Times New Roman"/>
          <a:cs typeface="Times New Roman"/>
          <a:sym typeface="Times New Roman"/>
        </a:defRPr>
      </a:lvl3pPr>
      <a:lvl4pPr marL="1737360" indent="-365760">
        <a:spcBef>
          <a:spcPts val="700"/>
        </a:spcBef>
        <a:buSzPct val="100000"/>
        <a:buChar char="–"/>
        <a:defRPr sz="3200">
          <a:latin typeface="Times New Roman"/>
          <a:ea typeface="Times New Roman"/>
          <a:cs typeface="Times New Roman"/>
          <a:sym typeface="Times New Roman"/>
        </a:defRPr>
      </a:lvl4pPr>
      <a:lvl5pPr marL="2235200" indent="-406400">
        <a:spcBef>
          <a:spcPts val="700"/>
        </a:spcBef>
        <a:buSzPct val="100000"/>
        <a:buChar char="»"/>
        <a:defRPr sz="3200">
          <a:latin typeface="Times New Roman"/>
          <a:ea typeface="Times New Roman"/>
          <a:cs typeface="Times New Roman"/>
          <a:sym typeface="Times New Roman"/>
        </a:defRPr>
      </a:lvl5pPr>
      <a:lvl6pPr marL="2692400" indent="-406400">
        <a:spcBef>
          <a:spcPts val="700"/>
        </a:spcBef>
        <a:buSzPct val="100000"/>
        <a:buChar char="•"/>
        <a:defRPr sz="3200">
          <a:latin typeface="Times New Roman"/>
          <a:ea typeface="Times New Roman"/>
          <a:cs typeface="Times New Roman"/>
          <a:sym typeface="Times New Roman"/>
        </a:defRPr>
      </a:lvl6pPr>
      <a:lvl7pPr marL="3149600" indent="-406400">
        <a:spcBef>
          <a:spcPts val="700"/>
        </a:spcBef>
        <a:buSzPct val="100000"/>
        <a:buChar char="•"/>
        <a:defRPr sz="3200">
          <a:latin typeface="Times New Roman"/>
          <a:ea typeface="Times New Roman"/>
          <a:cs typeface="Times New Roman"/>
          <a:sym typeface="Times New Roman"/>
        </a:defRPr>
      </a:lvl7pPr>
      <a:lvl8pPr marL="3606800" indent="-406400">
        <a:spcBef>
          <a:spcPts val="700"/>
        </a:spcBef>
        <a:buSzPct val="100000"/>
        <a:buChar char="•"/>
        <a:defRPr sz="3200">
          <a:latin typeface="Times New Roman"/>
          <a:ea typeface="Times New Roman"/>
          <a:cs typeface="Times New Roman"/>
          <a:sym typeface="Times New Roman"/>
        </a:defRPr>
      </a:lvl8pPr>
      <a:lvl9pPr marL="4064000" indent="-406400">
        <a:spcBef>
          <a:spcPts val="700"/>
        </a:spcBef>
        <a:buSzPct val="100000"/>
        <a:buChar char="•"/>
        <a:defRPr sz="3200">
          <a:latin typeface="Times New Roman"/>
          <a:ea typeface="Times New Roman"/>
          <a:cs typeface="Times New Roman"/>
          <a:sym typeface="Times New Roman"/>
        </a:defRPr>
      </a:lvl9pPr>
    </p:bodyStyle>
    <p:otherStyle>
      <a:lvl1pPr algn="r">
        <a:defRPr sz="1400">
          <a:solidFill>
            <a:schemeClr val="tx1"/>
          </a:solidFill>
          <a:latin typeface="+mn-lt"/>
          <a:ea typeface="+mn-ea"/>
          <a:cs typeface="+mn-cs"/>
          <a:sym typeface="Times New Roman"/>
        </a:defRPr>
      </a:lvl1pPr>
      <a:lvl2pPr algn="r">
        <a:defRPr sz="1400">
          <a:solidFill>
            <a:schemeClr val="tx1"/>
          </a:solidFill>
          <a:latin typeface="+mn-lt"/>
          <a:ea typeface="+mn-ea"/>
          <a:cs typeface="+mn-cs"/>
          <a:sym typeface="Times New Roman"/>
        </a:defRPr>
      </a:lvl2pPr>
      <a:lvl3pPr algn="r">
        <a:defRPr sz="1400">
          <a:solidFill>
            <a:schemeClr val="tx1"/>
          </a:solidFill>
          <a:latin typeface="+mn-lt"/>
          <a:ea typeface="+mn-ea"/>
          <a:cs typeface="+mn-cs"/>
          <a:sym typeface="Times New Roman"/>
        </a:defRPr>
      </a:lvl3pPr>
      <a:lvl4pPr algn="r">
        <a:defRPr sz="1400">
          <a:solidFill>
            <a:schemeClr val="tx1"/>
          </a:solidFill>
          <a:latin typeface="+mn-lt"/>
          <a:ea typeface="+mn-ea"/>
          <a:cs typeface="+mn-cs"/>
          <a:sym typeface="Times New Roman"/>
        </a:defRPr>
      </a:lvl4pPr>
      <a:lvl5pPr algn="r">
        <a:defRPr sz="1400">
          <a:solidFill>
            <a:schemeClr val="tx1"/>
          </a:solidFill>
          <a:latin typeface="+mn-lt"/>
          <a:ea typeface="+mn-ea"/>
          <a:cs typeface="+mn-cs"/>
          <a:sym typeface="Times New Roman"/>
        </a:defRPr>
      </a:lvl5pPr>
      <a:lvl6pPr algn="r">
        <a:defRPr sz="1400">
          <a:solidFill>
            <a:schemeClr val="tx1"/>
          </a:solidFill>
          <a:latin typeface="+mn-lt"/>
          <a:ea typeface="+mn-ea"/>
          <a:cs typeface="+mn-cs"/>
          <a:sym typeface="Times New Roman"/>
        </a:defRPr>
      </a:lvl6pPr>
      <a:lvl7pPr algn="r">
        <a:defRPr sz="1400">
          <a:solidFill>
            <a:schemeClr val="tx1"/>
          </a:solidFill>
          <a:latin typeface="+mn-lt"/>
          <a:ea typeface="+mn-ea"/>
          <a:cs typeface="+mn-cs"/>
          <a:sym typeface="Times New Roman"/>
        </a:defRPr>
      </a:lvl7pPr>
      <a:lvl8pPr algn="r">
        <a:defRPr sz="1400">
          <a:solidFill>
            <a:schemeClr val="tx1"/>
          </a:solidFill>
          <a:latin typeface="+mn-lt"/>
          <a:ea typeface="+mn-ea"/>
          <a:cs typeface="+mn-cs"/>
          <a:sym typeface="Times New Roman"/>
        </a:defRPr>
      </a:lvl8pPr>
      <a:lvl9pPr algn="r">
        <a:defRPr sz="1400">
          <a:solidFill>
            <a:schemeClr val="tx1"/>
          </a:solidFill>
          <a:latin typeface="+mn-lt"/>
          <a:ea typeface="+mn-ea"/>
          <a:cs typeface="+mn-cs"/>
          <a:sym typeface="Times New Roman"/>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0" name="image2.png"/>
          <p:cNvPicPr/>
          <p:nvPr/>
        </p:nvPicPr>
        <p:blipFill>
          <a:blip r:embed="rId2">
            <a:extLst/>
          </a:blip>
          <a:stretch>
            <a:fillRect/>
          </a:stretch>
        </p:blipFill>
        <p:spPr>
          <a:xfrm>
            <a:off x="338136" y="676275"/>
            <a:ext cx="9399590" cy="1219200"/>
          </a:xfrm>
          <a:prstGeom prst="rect">
            <a:avLst/>
          </a:prstGeom>
          <a:ln w="12700">
            <a:miter lim="400000"/>
          </a:ln>
        </p:spPr>
      </p:pic>
      <p:sp>
        <p:nvSpPr>
          <p:cNvPr id="11" name="Shape 11"/>
          <p:cNvSpPr/>
          <p:nvPr>
            <p:ph type="title" idx="4294967295"/>
          </p:nvPr>
        </p:nvSpPr>
        <p:spPr>
          <a:xfrm>
            <a:off x="890587" y="2251075"/>
            <a:ext cx="8547101" cy="14239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629929">
              <a:lnSpc>
                <a:spcPct val="95000"/>
              </a:lnSpc>
              <a:defRPr sz="1800"/>
            </a:pPr>
            <a:r>
              <a:rPr sz="4980">
                <a:solidFill>
                  <a:srgbClr val="AE0C25"/>
                </a:solidFill>
                <a:latin typeface="Arial"/>
                <a:ea typeface="Arial"/>
                <a:cs typeface="Arial"/>
                <a:sym typeface="Arial"/>
              </a:rPr>
              <a:t>Preparing A Successful </a:t>
            </a:r>
            <a:r>
              <a:rPr sz="4980">
                <a:solidFill>
                  <a:srgbClr val="D84942"/>
                </a:solidFill>
                <a:latin typeface="Arial"/>
                <a:ea typeface="Arial"/>
                <a:cs typeface="Arial"/>
                <a:sym typeface="Arial"/>
              </a:rPr>
              <a:t>First</a:t>
            </a:r>
            <a:r>
              <a:rPr sz="4980">
                <a:solidFill>
                  <a:srgbClr val="AE0C25"/>
                </a:solidFill>
                <a:latin typeface="Arial"/>
                <a:ea typeface="Arial"/>
                <a:cs typeface="Arial"/>
                <a:sym typeface="Arial"/>
              </a:rPr>
              <a:t> Regional Contest</a:t>
            </a:r>
          </a:p>
        </p:txBody>
      </p:sp>
      <p:sp>
        <p:nvSpPr>
          <p:cNvPr id="12" name="Shape 12"/>
          <p:cNvSpPr/>
          <p:nvPr>
            <p:ph type="body" idx="4294967295"/>
          </p:nvPr>
        </p:nvSpPr>
        <p:spPr>
          <a:xfrm>
            <a:off x="1652587" y="3800090"/>
            <a:ext cx="7023101" cy="2878908"/>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0" marL="0" indent="0" algn="ctr" defTabSz="859536">
              <a:lnSpc>
                <a:spcPct val="95000"/>
              </a:lnSpc>
              <a:spcBef>
                <a:spcPts val="0"/>
              </a:spcBef>
              <a:buSzTx/>
              <a:buNone/>
              <a:defRPr sz="1800"/>
            </a:pPr>
            <a:r>
              <a:rPr sz="2400">
                <a:solidFill>
                  <a:srgbClr val="33466D"/>
                </a:solidFill>
                <a:latin typeface="Arial Bold"/>
                <a:ea typeface="Arial Bold"/>
                <a:cs typeface="Arial Bold"/>
                <a:sym typeface="Arial Bold"/>
              </a:rPr>
              <a:t>Isaac &amp; Kathy Traxler, RCD South Central USA </a:t>
            </a:r>
            <a:endParaRPr sz="2400">
              <a:solidFill>
                <a:srgbClr val="33466D"/>
              </a:solidFill>
              <a:latin typeface="Arial Bold"/>
              <a:ea typeface="Arial Bold"/>
              <a:cs typeface="Arial Bold"/>
              <a:sym typeface="Arial Bold"/>
            </a:endParaRPr>
          </a:p>
          <a:p>
            <a:pPr lvl="0" marL="0" indent="0" algn="ctr" defTabSz="859536">
              <a:lnSpc>
                <a:spcPct val="95000"/>
              </a:lnSpc>
              <a:spcBef>
                <a:spcPts val="0"/>
              </a:spcBef>
              <a:buSzTx/>
              <a:buNone/>
              <a:defRPr sz="1800"/>
            </a:pPr>
            <a:r>
              <a:rPr sz="2400">
                <a:solidFill>
                  <a:srgbClr val="33466D"/>
                </a:solidFill>
                <a:latin typeface="Arial"/>
                <a:ea typeface="Arial"/>
                <a:cs typeface="Arial"/>
                <a:sym typeface="Arial"/>
              </a:rPr>
              <a:t>(Louisiana, Oklahoma, Texas)</a:t>
            </a:r>
            <a:endParaRPr sz="2400">
              <a:solidFill>
                <a:srgbClr val="33466D"/>
              </a:solidFill>
              <a:latin typeface="Arial"/>
              <a:ea typeface="Arial"/>
              <a:cs typeface="Arial"/>
              <a:sym typeface="Arial"/>
            </a:endParaRPr>
          </a:p>
          <a:p>
            <a:pPr lvl="0" marL="0" indent="0" algn="ctr" defTabSz="859536">
              <a:lnSpc>
                <a:spcPct val="95000"/>
              </a:lnSpc>
              <a:spcBef>
                <a:spcPts val="0"/>
              </a:spcBef>
              <a:buSzTx/>
              <a:buNone/>
              <a:defRPr sz="1800"/>
            </a:pPr>
            <a:endParaRPr sz="2400">
              <a:solidFill>
                <a:srgbClr val="33466D"/>
              </a:solidFill>
              <a:latin typeface="Arial"/>
              <a:ea typeface="Arial"/>
              <a:cs typeface="Arial"/>
              <a:sym typeface="Arial"/>
            </a:endParaRPr>
          </a:p>
          <a:p>
            <a:pPr lvl="0" marL="0" indent="0" algn="ctr" defTabSz="859536">
              <a:lnSpc>
                <a:spcPct val="95000"/>
              </a:lnSpc>
              <a:spcBef>
                <a:spcPts val="0"/>
              </a:spcBef>
              <a:buSzTx/>
              <a:buNone/>
              <a:defRPr sz="1800"/>
            </a:pPr>
            <a:r>
              <a:rPr sz="2400">
                <a:solidFill>
                  <a:srgbClr val="AE0C25"/>
                </a:solidFill>
                <a:latin typeface="Arial"/>
                <a:ea typeface="Arial"/>
                <a:cs typeface="Arial"/>
                <a:sym typeface="Arial"/>
              </a:rPr>
              <a:t>Previous Author: </a:t>
            </a:r>
            <a:r>
              <a:rPr sz="2400">
                <a:solidFill>
                  <a:srgbClr val="34476E"/>
                </a:solidFill>
                <a:latin typeface="Arial Bold"/>
                <a:ea typeface="Arial Bold"/>
                <a:cs typeface="Arial Bold"/>
                <a:sym typeface="Arial Bold"/>
              </a:rPr>
              <a:t>Tom CaPaul, RCD Pacific NW Region</a:t>
            </a:r>
            <a:r>
              <a:rPr sz="2400">
                <a:solidFill>
                  <a:srgbClr val="34476E"/>
                </a:solidFill>
                <a:latin typeface="Arial"/>
                <a:ea typeface="Arial"/>
                <a:cs typeface="Arial"/>
                <a:sym typeface="Arial"/>
              </a:rPr>
              <a:t> (British Columbia, Washington, Oregon, North Idaho, Northern California, Hawaii)</a:t>
            </a:r>
            <a:endParaRPr sz="2400">
              <a:solidFill>
                <a:srgbClr val="34476E"/>
              </a:solidFill>
              <a:latin typeface="Arial"/>
              <a:ea typeface="Arial"/>
              <a:cs typeface="Arial"/>
              <a:sym typeface="Arial"/>
            </a:endParaRPr>
          </a:p>
          <a:p>
            <a:pPr lvl="0" marL="0" indent="0" algn="ctr" defTabSz="859536">
              <a:lnSpc>
                <a:spcPct val="95000"/>
              </a:lnSpc>
              <a:spcBef>
                <a:spcPts val="0"/>
              </a:spcBef>
              <a:buSzTx/>
              <a:buNone/>
              <a:defRPr sz="1800"/>
            </a:pPr>
            <a:r>
              <a:rPr sz="2400">
                <a:solidFill>
                  <a:srgbClr val="AE0C25"/>
                </a:solidFill>
                <a:latin typeface="Arial"/>
                <a:ea typeface="Arial"/>
                <a:cs typeface="Arial"/>
                <a:sym typeface="Arial"/>
              </a:rPr>
              <a:t>Previous Author: </a:t>
            </a:r>
            <a:r>
              <a:rPr sz="2400">
                <a:solidFill>
                  <a:srgbClr val="34476E"/>
                </a:solidFill>
                <a:latin typeface="Arial Bold"/>
                <a:ea typeface="Arial Bold"/>
                <a:cs typeface="Arial Bold"/>
                <a:sym typeface="Arial Bold"/>
              </a:rPr>
              <a:t>Kris Rudin</a:t>
            </a:r>
            <a:endParaRPr sz="2400">
              <a:solidFill>
                <a:srgbClr val="34476E"/>
              </a:solidFill>
              <a:latin typeface="Arial Bold"/>
              <a:ea typeface="Arial Bold"/>
              <a:cs typeface="Arial Bold"/>
              <a:sym typeface="Arial Bold"/>
            </a:endParaRPr>
          </a:p>
          <a:p>
            <a:pPr lvl="0" marL="0" indent="0" algn="ctr" defTabSz="859536">
              <a:lnSpc>
                <a:spcPct val="95000"/>
              </a:lnSpc>
              <a:spcBef>
                <a:spcPts val="0"/>
              </a:spcBef>
              <a:buSzTx/>
              <a:buNone/>
              <a:defRPr sz="1800"/>
            </a:pPr>
            <a:r>
              <a:rPr sz="2400">
                <a:solidFill>
                  <a:srgbClr val="AE0C25"/>
                </a:solidFill>
                <a:latin typeface="Arial"/>
                <a:ea typeface="Arial"/>
                <a:cs typeface="Arial"/>
                <a:sym typeface="Arial"/>
              </a:rPr>
              <a:t>Previous Author: </a:t>
            </a:r>
            <a:r>
              <a:rPr sz="2400">
                <a:solidFill>
                  <a:srgbClr val="34476E"/>
                </a:solidFill>
                <a:latin typeface="Arial Bold"/>
                <a:ea typeface="Arial Bold"/>
                <a:cs typeface="Arial Bold"/>
                <a:sym typeface="Arial Bold"/>
              </a:rPr>
              <a:t>Sallie Henry</a:t>
            </a:r>
          </a:p>
        </p:txBody>
      </p:sp>
      <p:sp>
        <p:nvSpPr>
          <p:cNvPr id="13" name="Shape 13"/>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 name="Shape 47"/>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First Decisions</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Hardware / Software Selection</a:t>
            </a:r>
          </a:p>
        </p:txBody>
      </p:sp>
      <p:sp>
        <p:nvSpPr>
          <p:cNvPr id="48" name="Shape 48"/>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What hardware/OS will each site have (consistency is very important – teams will want to know these details)?</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What languages will you allow?  World Finals supports C, C++, and Java.  You must decide if it makes sense for your region to allow languages other than those. You should use all languages World Finals does.</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What software will you use for running the contest?</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PC</a:t>
            </a:r>
            <a:r>
              <a:rPr baseline="30083" sz="2400">
                <a:solidFill>
                  <a:srgbClr val="34476E"/>
                </a:solidFill>
                <a:latin typeface="Arial"/>
                <a:ea typeface="Arial"/>
                <a:cs typeface="Arial"/>
                <a:sym typeface="Arial"/>
              </a:rPr>
              <a:t>2</a:t>
            </a:r>
            <a:r>
              <a:rPr sz="2400">
                <a:solidFill>
                  <a:srgbClr val="34476E"/>
                </a:solidFill>
                <a:latin typeface="Arial"/>
                <a:ea typeface="Arial"/>
                <a:cs typeface="Arial"/>
                <a:sym typeface="Arial"/>
              </a:rPr>
              <a:t> / Kattis / Mooshak / home grown</a:t>
            </a:r>
          </a:p>
        </p:txBody>
      </p:sp>
      <p:sp>
        <p:nvSpPr>
          <p:cNvPr id="49" name="Shape 49"/>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 name="Shape 51"/>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Key People</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Regional Director </a:t>
            </a:r>
            <a:r>
              <a:rPr sz="3500">
                <a:solidFill>
                  <a:srgbClr val="250EAC"/>
                </a:solidFill>
                <a:latin typeface="Arial"/>
                <a:ea typeface="Arial"/>
                <a:cs typeface="Arial"/>
                <a:sym typeface="Arial"/>
              </a:rPr>
              <a:t>(</a:t>
            </a:r>
            <a:r>
              <a:rPr i="1" sz="3500">
                <a:solidFill>
                  <a:srgbClr val="250EAC"/>
                </a:solidFill>
                <a:latin typeface="Arial"/>
                <a:ea typeface="Arial"/>
                <a:cs typeface="Arial"/>
                <a:sym typeface="Arial"/>
              </a:rPr>
              <a:t>YOU</a:t>
            </a:r>
            <a:r>
              <a:rPr sz="3500">
                <a:solidFill>
                  <a:srgbClr val="250EAC"/>
                </a:solidFill>
                <a:latin typeface="Arial"/>
                <a:ea typeface="Arial"/>
                <a:cs typeface="Arial"/>
                <a:sym typeface="Arial"/>
              </a:rPr>
              <a:t>)</a:t>
            </a:r>
          </a:p>
        </p:txBody>
      </p:sp>
      <p:sp>
        <p:nvSpPr>
          <p:cNvPr id="52" name="Shape 52"/>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Responsible for</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Selection of contest date (other factors)</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Selection of software and system</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Recruiting volunteer sites</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Budget</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Registration</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Ordering plaques, prizes (if you do this), gifts, </a:t>
            </a:r>
            <a:r>
              <a:rPr i="1" sz="2400">
                <a:solidFill>
                  <a:srgbClr val="34476E"/>
                </a:solidFill>
                <a:latin typeface="Arial"/>
                <a:ea typeface="Arial"/>
                <a:cs typeface="Arial"/>
                <a:sym typeface="Arial"/>
              </a:rPr>
              <a:t>t-shirts</a:t>
            </a:r>
            <a:r>
              <a:rPr sz="2400">
                <a:solidFill>
                  <a:srgbClr val="34476E"/>
                </a:solidFill>
                <a:latin typeface="Arial"/>
                <a:ea typeface="Arial"/>
                <a:cs typeface="Arial"/>
                <a:sym typeface="Arial"/>
              </a:rPr>
              <a:t>?</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Make schedule for contest day</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Overall success of the contest</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DELEGATE where possible!</a:t>
            </a:r>
          </a:p>
        </p:txBody>
      </p:sp>
      <p:sp>
        <p:nvSpPr>
          <p:cNvPr id="53" name="Shape 53"/>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5" name="Shape 55"/>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Key People</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Site Director(s)</a:t>
            </a:r>
          </a:p>
        </p:txBody>
      </p:sp>
      <p:sp>
        <p:nvSpPr>
          <p:cNvPr id="56" name="Shape 56"/>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The person who will handle local set-up at each site</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Successful</a:t>
            </a:r>
            <a:r>
              <a:rPr sz="2400">
                <a:solidFill>
                  <a:srgbClr val="34476E"/>
                </a:solidFill>
                <a:latin typeface="Arial Bold"/>
                <a:ea typeface="Arial Bold"/>
                <a:cs typeface="Arial Bold"/>
                <a:sym typeface="Arial Bold"/>
              </a:rPr>
              <a:t> </a:t>
            </a:r>
            <a:r>
              <a:rPr sz="2400">
                <a:solidFill>
                  <a:srgbClr val="34476E"/>
                </a:solidFill>
                <a:latin typeface="Arial"/>
                <a:ea typeface="Arial"/>
                <a:cs typeface="Arial"/>
                <a:sym typeface="Arial"/>
              </a:rPr>
              <a:t>coaches often make good site directors</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Provide a guide book for them</a:t>
            </a:r>
            <a:endParaRPr sz="2400">
              <a:solidFill>
                <a:srgbClr val="34476E"/>
              </a:solidFill>
              <a:latin typeface="Arial"/>
              <a:ea typeface="Arial"/>
              <a:cs typeface="Arial"/>
              <a:sym typeface="Arial"/>
            </a:endParaRPr>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Must be someone willing to commit to “doing a good job”</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Responsibilities may include</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Selection of local judge(s)</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Selection of local system person(s)</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Local arrangements (contest room, meeting hall, catering, t-shirts, balloons and helium, print materials, etc.)</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Recruitment of volunteers (balloon runners, registrar, etc.)</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Web site for his/her contest site (should contain itinerary, map, parking information, etc.)</a:t>
            </a:r>
          </a:p>
        </p:txBody>
      </p:sp>
      <p:sp>
        <p:nvSpPr>
          <p:cNvPr id="57" name="Shape 57"/>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 name="Shape 59"/>
          <p:cNvSpPr/>
          <p:nvPr>
            <p:ph type="body" idx="4294967295"/>
          </p:nvPr>
        </p:nvSpPr>
        <p:spPr>
          <a:xfrm>
            <a:off x="671679" y="1623104"/>
            <a:ext cx="9055102" cy="542313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Person who understands the contest</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Person who can commit to the time required</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Best if this person accepts multi-year commitment: consistency is key</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Can use someone from industry or academia</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Some regions prefer not to use current coaches to avoid conflict of interest</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However, many regions do and have had no issues</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Responsible (with other judges) for:</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Writing the problem specification (clear)</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Writing the test data (clean and robust)</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Writing the solutions (in all languages your contest will support)</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Final authority on judging decisions during the contest</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Must be on site for the actual contest</a:t>
            </a:r>
          </a:p>
        </p:txBody>
      </p:sp>
      <p:sp>
        <p:nvSpPr>
          <p:cNvPr id="60" name="Shape 60"/>
          <p:cNvSpPr/>
          <p:nvPr>
            <p:ph type="title" idx="4294967295"/>
          </p:nvPr>
        </p:nvSpPr>
        <p:spPr>
          <a:xfrm>
            <a:off x="67167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Key People</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Head Judge</a:t>
            </a:r>
          </a:p>
        </p:txBody>
      </p:sp>
      <p:sp>
        <p:nvSpPr>
          <p:cNvPr id="61" name="Shape 61"/>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3" name="Shape 63"/>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Key People</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Problem Writers/Judges</a:t>
            </a:r>
          </a:p>
        </p:txBody>
      </p:sp>
      <p:sp>
        <p:nvSpPr>
          <p:cNvPr id="64" name="Shape 64"/>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These people assist the head judge in preparing the problem set:</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Writing problem statements</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Solving problems</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Verifying I/O</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It helps if the judge staff do the problem writing, so they are familiar with each problem when judging</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The more folks involved the better the problem set can be and the better the continuity over the years</a:t>
            </a:r>
          </a:p>
        </p:txBody>
      </p:sp>
      <p:sp>
        <p:nvSpPr>
          <p:cNvPr id="65" name="Shape 65"/>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7" name="Shape 67"/>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lnSpc>
                <a:spcPct val="95000"/>
              </a:lnSpc>
              <a:defRPr sz="1800"/>
            </a:pPr>
            <a:r>
              <a:rPr sz="4400">
                <a:solidFill>
                  <a:srgbClr val="AE0C25"/>
                </a:solidFill>
                <a:latin typeface="Arial"/>
                <a:ea typeface="Arial"/>
                <a:cs typeface="Arial"/>
                <a:sym typeface="Arial"/>
              </a:rPr>
              <a:t>Key People</a:t>
            </a:r>
            <a:br>
              <a:rPr sz="4400">
                <a:solidFill>
                  <a:srgbClr val="AE0C25"/>
                </a:solidFill>
                <a:latin typeface="Arial"/>
                <a:ea typeface="Arial"/>
                <a:cs typeface="Arial"/>
                <a:sym typeface="Arial"/>
              </a:rPr>
            </a:br>
            <a:r>
              <a:rPr i="1" sz="4000">
                <a:solidFill>
                  <a:srgbClr val="250EAC"/>
                </a:solidFill>
                <a:latin typeface="Arial"/>
                <a:ea typeface="Arial"/>
                <a:cs typeface="Arial"/>
                <a:sym typeface="Arial"/>
              </a:rPr>
              <a:t>Regional Systems Administrator</a:t>
            </a:r>
          </a:p>
        </p:txBody>
      </p:sp>
      <p:sp>
        <p:nvSpPr>
          <p:cNvPr id="68" name="Shape 68"/>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Especially critical for multi-site contests</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Responsibilities may include</a:t>
            </a:r>
            <a:endParaRPr sz="2400">
              <a:solidFill>
                <a:srgbClr val="34476E"/>
              </a:solidFill>
              <a:latin typeface="Arial"/>
              <a:ea typeface="Arial"/>
              <a:cs typeface="Arial"/>
              <a:sym typeface="Arial"/>
            </a:endParaRPr>
          </a:p>
          <a:p>
            <a:pPr lvl="2" marL="1371600" indent="-457200">
              <a:lnSpc>
                <a:spcPct val="95000"/>
              </a:lnSpc>
              <a:spcBef>
                <a:spcPts val="0"/>
              </a:spcBef>
              <a:buClr>
                <a:srgbClr val="34476E"/>
              </a:buClr>
              <a:buFont typeface="Arial"/>
              <a:defRPr sz="1800"/>
            </a:pPr>
            <a:r>
              <a:rPr sz="2400">
                <a:solidFill>
                  <a:srgbClr val="34476E"/>
                </a:solidFill>
                <a:latin typeface="Arial"/>
                <a:ea typeface="Arial"/>
                <a:cs typeface="Arial"/>
                <a:sym typeface="Arial"/>
              </a:rPr>
              <a:t>Setting up PC^2 (or whatever contest software you are using)</a:t>
            </a:r>
            <a:endParaRPr sz="2400">
              <a:solidFill>
                <a:srgbClr val="34476E"/>
              </a:solidFill>
              <a:latin typeface="Arial"/>
              <a:ea typeface="Arial"/>
              <a:cs typeface="Arial"/>
              <a:sym typeface="Arial"/>
            </a:endParaRPr>
          </a:p>
          <a:p>
            <a:pPr lvl="2" marL="1371600" indent="-457200">
              <a:lnSpc>
                <a:spcPct val="95000"/>
              </a:lnSpc>
              <a:spcBef>
                <a:spcPts val="0"/>
              </a:spcBef>
              <a:buClr>
                <a:srgbClr val="34476E"/>
              </a:buClr>
              <a:buFont typeface="Arial"/>
              <a:defRPr sz="1800"/>
            </a:pPr>
            <a:r>
              <a:rPr sz="2400">
                <a:solidFill>
                  <a:srgbClr val="34476E"/>
                </a:solidFill>
                <a:latin typeface="Arial"/>
                <a:ea typeface="Arial"/>
                <a:cs typeface="Arial"/>
                <a:sym typeface="Arial"/>
              </a:rPr>
              <a:t>Configuring team and judge computers</a:t>
            </a:r>
            <a:endParaRPr sz="2400">
              <a:solidFill>
                <a:srgbClr val="34476E"/>
              </a:solidFill>
              <a:latin typeface="Arial"/>
              <a:ea typeface="Arial"/>
              <a:cs typeface="Arial"/>
              <a:sym typeface="Arial"/>
            </a:endParaRPr>
          </a:p>
          <a:p>
            <a:pPr lvl="2" marL="1371600" indent="-457200">
              <a:lnSpc>
                <a:spcPct val="95000"/>
              </a:lnSpc>
              <a:spcBef>
                <a:spcPts val="0"/>
              </a:spcBef>
              <a:buClr>
                <a:srgbClr val="34476E"/>
              </a:buClr>
              <a:buFont typeface="Arial"/>
              <a:defRPr sz="1800"/>
            </a:pPr>
            <a:r>
              <a:rPr sz="2400">
                <a:solidFill>
                  <a:srgbClr val="34476E"/>
                </a:solidFill>
                <a:latin typeface="Arial"/>
                <a:ea typeface="Arial"/>
                <a:cs typeface="Arial"/>
                <a:sym typeface="Arial"/>
              </a:rPr>
              <a:t>Performing a test contest</a:t>
            </a:r>
            <a:endParaRPr sz="2400">
              <a:solidFill>
                <a:srgbClr val="34476E"/>
              </a:solidFill>
              <a:latin typeface="Arial"/>
              <a:ea typeface="Arial"/>
              <a:cs typeface="Arial"/>
              <a:sym typeface="Arial"/>
            </a:endParaRPr>
          </a:p>
          <a:p>
            <a:pPr lvl="2" marL="1371600" indent="-457200">
              <a:lnSpc>
                <a:spcPct val="95000"/>
              </a:lnSpc>
              <a:spcBef>
                <a:spcPts val="0"/>
              </a:spcBef>
              <a:buClr>
                <a:srgbClr val="34476E"/>
              </a:buClr>
              <a:buFont typeface="Arial"/>
              <a:defRPr sz="1800"/>
            </a:pPr>
            <a:r>
              <a:rPr sz="2400">
                <a:solidFill>
                  <a:srgbClr val="34476E"/>
                </a:solidFill>
                <a:latin typeface="Arial"/>
                <a:ea typeface="Arial"/>
                <a:cs typeface="Arial"/>
                <a:sym typeface="Arial"/>
              </a:rPr>
              <a:t>Preferably 2 weeks prior to contest date</a:t>
            </a:r>
            <a:endParaRPr sz="2400">
              <a:solidFill>
                <a:srgbClr val="34476E"/>
              </a:solidFill>
              <a:latin typeface="Arial"/>
              <a:ea typeface="Arial"/>
              <a:cs typeface="Arial"/>
              <a:sym typeface="Arial"/>
            </a:endParaRPr>
          </a:p>
          <a:p>
            <a:pPr lvl="2" marL="1371600" indent="-457200">
              <a:lnSpc>
                <a:spcPct val="95000"/>
              </a:lnSpc>
              <a:spcBef>
                <a:spcPts val="0"/>
              </a:spcBef>
              <a:buClr>
                <a:srgbClr val="34476E"/>
              </a:buClr>
              <a:buFont typeface="Arial"/>
              <a:defRPr sz="1800"/>
            </a:pPr>
            <a:r>
              <a:rPr sz="2400">
                <a:solidFill>
                  <a:srgbClr val="34476E"/>
                </a:solidFill>
                <a:latin typeface="Arial"/>
                <a:ea typeface="Arial"/>
                <a:cs typeface="Arial"/>
                <a:sym typeface="Arial"/>
              </a:rPr>
              <a:t>Tests connectivity and software </a:t>
            </a:r>
            <a:endParaRPr sz="2400">
              <a:solidFill>
                <a:srgbClr val="34476E"/>
              </a:solidFill>
              <a:latin typeface="Arial"/>
              <a:ea typeface="Arial"/>
              <a:cs typeface="Arial"/>
              <a:sym typeface="Arial"/>
            </a:endParaRPr>
          </a:p>
          <a:p>
            <a:pPr lvl="2" marL="1371600" indent="-457200">
              <a:lnSpc>
                <a:spcPct val="95000"/>
              </a:lnSpc>
              <a:spcBef>
                <a:spcPts val="0"/>
              </a:spcBef>
              <a:buClr>
                <a:srgbClr val="34476E"/>
              </a:buClr>
              <a:buFont typeface="Arial"/>
              <a:defRPr sz="1800"/>
            </a:pPr>
            <a:r>
              <a:rPr sz="2400">
                <a:solidFill>
                  <a:srgbClr val="34476E"/>
                </a:solidFill>
                <a:latin typeface="Arial"/>
                <a:ea typeface="Arial"/>
                <a:cs typeface="Arial"/>
                <a:sym typeface="Arial"/>
              </a:rPr>
              <a:t>Must be available for the actual contest</a:t>
            </a:r>
            <a:endParaRPr sz="2400">
              <a:solidFill>
                <a:srgbClr val="34476E"/>
              </a:solidFill>
              <a:latin typeface="Arial"/>
              <a:ea typeface="Arial"/>
              <a:cs typeface="Arial"/>
              <a:sym typeface="Arial"/>
            </a:endParaRPr>
          </a:p>
          <a:p>
            <a:pPr lvl="2" marL="1371600" indent="-457200">
              <a:lnSpc>
                <a:spcPct val="95000"/>
              </a:lnSpc>
              <a:spcBef>
                <a:spcPts val="0"/>
              </a:spcBef>
              <a:buClr>
                <a:srgbClr val="34476E"/>
              </a:buClr>
              <a:buFont typeface="Arial"/>
              <a:defRPr sz="1800"/>
            </a:pPr>
            <a:r>
              <a:rPr sz="2400">
                <a:solidFill>
                  <a:srgbClr val="34476E"/>
                </a:solidFill>
                <a:latin typeface="Arial"/>
                <a:ea typeface="Arial"/>
                <a:cs typeface="Arial"/>
                <a:sym typeface="Arial"/>
              </a:rPr>
              <a:t>Overseeing system preparations at all contest sites. Don’t forget that networking between sites can be a problem (firewalls, security, …)</a:t>
            </a:r>
          </a:p>
        </p:txBody>
      </p:sp>
      <p:sp>
        <p:nvSpPr>
          <p:cNvPr id="69" name="Shape 69"/>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 name="Shape 71"/>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Key People At Each Site</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On-site Registrar</a:t>
            </a:r>
          </a:p>
        </p:txBody>
      </p:sp>
      <p:sp>
        <p:nvSpPr>
          <p:cNvPr id="72" name="Shape 72"/>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Often ACM club volunteer or faculty member</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Registers teams on site on contest day: </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Prints and gives certificates, badges, t-shirts and information packets to each team</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May or may not take fees – this is up to you as to when/if you require fees </a:t>
            </a:r>
            <a:endParaRPr sz="2400">
              <a:solidFill>
                <a:srgbClr val="34476E"/>
              </a:solidFill>
              <a:latin typeface="Arial"/>
              <a:ea typeface="Arial"/>
              <a:cs typeface="Arial"/>
              <a:sym typeface="Arial"/>
            </a:endParaRPr>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Answers questions about schedule and locations</a:t>
            </a:r>
          </a:p>
        </p:txBody>
      </p:sp>
      <p:sp>
        <p:nvSpPr>
          <p:cNvPr id="73" name="Shape 73"/>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5" name="Shape 75"/>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Key People At Each Site</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Local System Administrator</a:t>
            </a:r>
          </a:p>
        </p:txBody>
      </p:sp>
      <p:sp>
        <p:nvSpPr>
          <p:cNvPr id="76" name="Shape 76"/>
          <p:cNvSpPr/>
          <p:nvPr>
            <p:ph type="body" idx="4294967295"/>
          </p:nvPr>
        </p:nvSpPr>
        <p:spPr>
          <a:xfrm>
            <a:off x="552448" y="1828800"/>
            <a:ext cx="9055104" cy="4956175"/>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Communicates with Regional Systems Person</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Responsibilities include </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Setting up contest system at the site</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Being present for </a:t>
            </a:r>
            <a:r>
              <a:rPr sz="2400">
                <a:solidFill>
                  <a:srgbClr val="34476E"/>
                </a:solidFill>
                <a:latin typeface="Arial Bold"/>
                <a:ea typeface="Arial Bold"/>
                <a:cs typeface="Arial Bold"/>
                <a:sym typeface="Arial Bold"/>
              </a:rPr>
              <a:t>test contest</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Being present at site on contest date (to help with any systems problems)</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This person plays a key role as s/he may need interact with IT department at that site to get ports opened for testing and the day of the contest</a:t>
            </a:r>
          </a:p>
        </p:txBody>
      </p:sp>
      <p:sp>
        <p:nvSpPr>
          <p:cNvPr id="77" name="Shape 77"/>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9" name="Shape 79"/>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
        <p:nvSpPr>
          <p:cNvPr id="80" name="Shape 80"/>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nSpc>
                <a:spcPct val="95000"/>
              </a:lnSpc>
              <a:defRPr sz="4800">
                <a:solidFill>
                  <a:srgbClr val="AE0C25"/>
                </a:solidFill>
                <a:latin typeface="Arial"/>
                <a:ea typeface="Arial"/>
                <a:cs typeface="Arial"/>
                <a:sym typeface="Arial"/>
              </a:defRPr>
            </a:lvl1pPr>
          </a:lstStyle>
          <a:p>
            <a:pPr lvl="0">
              <a:defRPr sz="1800">
                <a:solidFill>
                  <a:srgbClr val="000000"/>
                </a:solidFill>
              </a:defRPr>
            </a:pPr>
            <a:r>
              <a:rPr sz="4800">
                <a:solidFill>
                  <a:srgbClr val="AE0C25"/>
                </a:solidFill>
              </a:rPr>
              <a:t>Communication Lines</a:t>
            </a:r>
          </a:p>
        </p:txBody>
      </p:sp>
      <p:grpSp>
        <p:nvGrpSpPr>
          <p:cNvPr id="83" name="Group 83"/>
          <p:cNvGrpSpPr/>
          <p:nvPr/>
        </p:nvGrpSpPr>
        <p:grpSpPr>
          <a:xfrm>
            <a:off x="4683918" y="1589352"/>
            <a:ext cx="792165" cy="792164"/>
            <a:chOff x="0" y="0"/>
            <a:chExt cx="792164" cy="792163"/>
          </a:xfrm>
        </p:grpSpPr>
        <p:sp>
          <p:nvSpPr>
            <p:cNvPr id="81" name="Shape 81"/>
            <p:cNvSpPr/>
            <p:nvPr/>
          </p:nvSpPr>
          <p:spPr>
            <a:xfrm>
              <a:off x="0" y="-1"/>
              <a:ext cx="792165" cy="792165"/>
            </a:xfrm>
            <a:prstGeom prst="rect">
              <a:avLst/>
            </a:prstGeom>
            <a:solidFill>
              <a:srgbClr val="DBE9FF"/>
            </a:solidFill>
            <a:ln w="25400" cap="flat">
              <a:solidFill>
                <a:srgbClr val="252594"/>
              </a:solidFill>
              <a:prstDash val="solid"/>
              <a:bevel/>
            </a:ln>
            <a:effectLst/>
          </p:spPr>
          <p:txBody>
            <a:bodyPr wrap="square" lIns="0" tIns="0" rIns="0" bIns="0" numCol="1" anchor="t">
              <a:noAutofit/>
            </a:bodyPr>
            <a:lstStyle/>
            <a:p>
              <a:pPr lvl="0">
                <a:defRPr>
                  <a:solidFill>
                    <a:srgbClr val="34476E"/>
                  </a:solidFill>
                  <a:latin typeface="Times New Roman"/>
                  <a:ea typeface="Times New Roman"/>
                  <a:cs typeface="Times New Roman"/>
                  <a:sym typeface="Times New Roman"/>
                </a:defRPr>
              </a:pPr>
            </a:p>
          </p:txBody>
        </p:sp>
        <p:sp>
          <p:nvSpPr>
            <p:cNvPr id="82" name="Shape 82"/>
            <p:cNvSpPr/>
            <p:nvPr/>
          </p:nvSpPr>
          <p:spPr>
            <a:xfrm>
              <a:off x="13836" y="177547"/>
              <a:ext cx="764489" cy="43706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5718" tIns="45718" rIns="45718" bIns="45718" numCol="1" anchor="t">
              <a:spAutoFit/>
            </a:bodyPr>
            <a:lstStyle>
              <a:lvl1pPr>
                <a:defRPr>
                  <a:solidFill>
                    <a:srgbClr val="344764"/>
                  </a:solidFill>
                  <a:latin typeface="Arial Bold"/>
                  <a:ea typeface="Arial Bold"/>
                  <a:cs typeface="Arial Bold"/>
                  <a:sym typeface="Arial Bold"/>
                </a:defRPr>
              </a:lvl1pPr>
            </a:lstStyle>
            <a:p>
              <a:pPr lvl="0">
                <a:defRPr sz="1800">
                  <a:solidFill>
                    <a:srgbClr val="000000"/>
                  </a:solidFill>
                </a:defRPr>
              </a:pPr>
              <a:r>
                <a:rPr sz="2400">
                  <a:solidFill>
                    <a:srgbClr val="344764"/>
                  </a:solidFill>
                </a:rPr>
                <a:t>RCD</a:t>
              </a:r>
            </a:p>
          </p:txBody>
        </p:sp>
      </p:grpSp>
      <p:grpSp>
        <p:nvGrpSpPr>
          <p:cNvPr id="86" name="Group 86"/>
          <p:cNvGrpSpPr/>
          <p:nvPr/>
        </p:nvGrpSpPr>
        <p:grpSpPr>
          <a:xfrm>
            <a:off x="2332228" y="3413664"/>
            <a:ext cx="976326" cy="792419"/>
            <a:chOff x="0" y="0"/>
            <a:chExt cx="976324" cy="792417"/>
          </a:xfrm>
        </p:grpSpPr>
        <p:sp>
          <p:nvSpPr>
            <p:cNvPr id="84" name="Shape 84"/>
            <p:cNvSpPr/>
            <p:nvPr/>
          </p:nvSpPr>
          <p:spPr>
            <a:xfrm>
              <a:off x="0" y="252"/>
              <a:ext cx="976325" cy="792166"/>
            </a:xfrm>
            <a:prstGeom prst="rect">
              <a:avLst/>
            </a:prstGeom>
            <a:solidFill>
              <a:srgbClr val="DBE9FF"/>
            </a:solidFill>
            <a:ln w="25400" cap="flat">
              <a:solidFill>
                <a:srgbClr val="252594"/>
              </a:solidFill>
              <a:prstDash val="solid"/>
              <a:bevel/>
            </a:ln>
            <a:effectLst/>
          </p:spPr>
          <p:txBody>
            <a:bodyPr wrap="square" lIns="0" tIns="0" rIns="0" bIns="0" numCol="1" anchor="t">
              <a:noAutofit/>
            </a:bodyPr>
            <a:lstStyle/>
            <a:p>
              <a:pPr lvl="0">
                <a:defRPr>
                  <a:solidFill>
                    <a:srgbClr val="34476E"/>
                  </a:solidFill>
                  <a:latin typeface="Times New Roman"/>
                  <a:ea typeface="Times New Roman"/>
                  <a:cs typeface="Times New Roman"/>
                  <a:sym typeface="Times New Roman"/>
                </a:defRPr>
              </a:pPr>
            </a:p>
          </p:txBody>
        </p:sp>
        <p:sp>
          <p:nvSpPr>
            <p:cNvPr id="85" name="Shape 85"/>
            <p:cNvSpPr/>
            <p:nvPr/>
          </p:nvSpPr>
          <p:spPr>
            <a:xfrm>
              <a:off x="33022" y="0"/>
              <a:ext cx="910283" cy="7012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0" tIns="0" rIns="0" bIns="0" numCol="1" anchor="t">
              <a:spAutoFit/>
            </a:bodyPr>
            <a:lstStyle/>
            <a:p>
              <a:pPr lvl="0" algn="ctr">
                <a:defRPr sz="1800"/>
              </a:pPr>
              <a:r>
                <a:rPr sz="2400">
                  <a:solidFill>
                    <a:srgbClr val="344764"/>
                  </a:solidFill>
                  <a:latin typeface="Arial Bold"/>
                  <a:ea typeface="Arial Bold"/>
                  <a:cs typeface="Arial Bold"/>
                  <a:sym typeface="Arial Bold"/>
                </a:rPr>
                <a:t>Head</a:t>
              </a:r>
              <a:endParaRPr>
                <a:solidFill>
                  <a:srgbClr val="344764"/>
                </a:solidFill>
                <a:latin typeface="Arial Bold"/>
                <a:ea typeface="Arial Bold"/>
                <a:cs typeface="Arial Bold"/>
                <a:sym typeface="Arial Bold"/>
              </a:endParaRPr>
            </a:p>
            <a:p>
              <a:pPr lvl="0" algn="ctr">
                <a:defRPr sz="1800"/>
              </a:pPr>
              <a:r>
                <a:rPr sz="2400">
                  <a:solidFill>
                    <a:srgbClr val="344764"/>
                  </a:solidFill>
                  <a:latin typeface="Arial Bold"/>
                  <a:ea typeface="Arial Bold"/>
                  <a:cs typeface="Arial Bold"/>
                  <a:sym typeface="Arial Bold"/>
                </a:rPr>
                <a:t>Judge</a:t>
              </a:r>
            </a:p>
          </p:txBody>
        </p:sp>
      </p:grpSp>
      <p:grpSp>
        <p:nvGrpSpPr>
          <p:cNvPr id="89" name="Group 89"/>
          <p:cNvGrpSpPr/>
          <p:nvPr/>
        </p:nvGrpSpPr>
        <p:grpSpPr>
          <a:xfrm>
            <a:off x="4679372" y="3413664"/>
            <a:ext cx="792166" cy="792419"/>
            <a:chOff x="0" y="0"/>
            <a:chExt cx="792164" cy="792417"/>
          </a:xfrm>
        </p:grpSpPr>
        <p:sp>
          <p:nvSpPr>
            <p:cNvPr id="87" name="Shape 87"/>
            <p:cNvSpPr/>
            <p:nvPr/>
          </p:nvSpPr>
          <p:spPr>
            <a:xfrm>
              <a:off x="0" y="252"/>
              <a:ext cx="792165" cy="792166"/>
            </a:xfrm>
            <a:prstGeom prst="rect">
              <a:avLst/>
            </a:prstGeom>
            <a:solidFill>
              <a:srgbClr val="DBE9FF"/>
            </a:solidFill>
            <a:ln w="25400" cap="flat">
              <a:solidFill>
                <a:srgbClr val="252594"/>
              </a:solidFill>
              <a:prstDash val="solid"/>
              <a:bevel/>
            </a:ln>
            <a:effectLst/>
          </p:spPr>
          <p:txBody>
            <a:bodyPr wrap="square" lIns="0" tIns="0" rIns="0" bIns="0" numCol="1" anchor="t">
              <a:noAutofit/>
            </a:bodyPr>
            <a:lstStyle/>
            <a:p>
              <a:pPr lvl="0">
                <a:defRPr>
                  <a:solidFill>
                    <a:srgbClr val="34476E"/>
                  </a:solidFill>
                  <a:latin typeface="Times New Roman"/>
                  <a:ea typeface="Times New Roman"/>
                  <a:cs typeface="Times New Roman"/>
                  <a:sym typeface="Times New Roman"/>
                </a:defRPr>
              </a:pPr>
            </a:p>
          </p:txBody>
        </p:sp>
        <p:sp>
          <p:nvSpPr>
            <p:cNvPr id="88" name="Shape 88"/>
            <p:cNvSpPr/>
            <p:nvPr/>
          </p:nvSpPr>
          <p:spPr>
            <a:xfrm>
              <a:off x="78476" y="0"/>
              <a:ext cx="635212" cy="7012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0" tIns="0" rIns="0" bIns="0" numCol="1" anchor="t">
              <a:spAutoFit/>
            </a:bodyPr>
            <a:lstStyle/>
            <a:p>
              <a:pPr lvl="0" algn="ctr">
                <a:defRPr sz="1800"/>
              </a:pPr>
              <a:r>
                <a:rPr sz="2400">
                  <a:solidFill>
                    <a:srgbClr val="344764"/>
                  </a:solidFill>
                  <a:latin typeface="Arial Bold"/>
                  <a:ea typeface="Arial Bold"/>
                  <a:cs typeface="Arial Bold"/>
                  <a:sym typeface="Arial Bold"/>
                </a:rPr>
                <a:t>Site</a:t>
              </a:r>
              <a:endParaRPr>
                <a:solidFill>
                  <a:srgbClr val="344764"/>
                </a:solidFill>
                <a:latin typeface="Arial Bold"/>
                <a:ea typeface="Arial Bold"/>
                <a:cs typeface="Arial Bold"/>
                <a:sym typeface="Arial Bold"/>
              </a:endParaRPr>
            </a:p>
            <a:p>
              <a:pPr lvl="0" algn="ctr">
                <a:defRPr sz="1800"/>
              </a:pPr>
              <a:r>
                <a:rPr sz="2400">
                  <a:solidFill>
                    <a:srgbClr val="344764"/>
                  </a:solidFill>
                  <a:latin typeface="Arial Bold"/>
                  <a:ea typeface="Arial Bold"/>
                  <a:cs typeface="Arial Bold"/>
                  <a:sym typeface="Arial Bold"/>
                </a:rPr>
                <a:t>Dir</a:t>
              </a:r>
            </a:p>
          </p:txBody>
        </p:sp>
      </p:grpSp>
      <p:grpSp>
        <p:nvGrpSpPr>
          <p:cNvPr id="92" name="Group 92"/>
          <p:cNvGrpSpPr/>
          <p:nvPr/>
        </p:nvGrpSpPr>
        <p:grpSpPr>
          <a:xfrm>
            <a:off x="7553039" y="3413664"/>
            <a:ext cx="1046167" cy="792419"/>
            <a:chOff x="0" y="0"/>
            <a:chExt cx="1046165" cy="792417"/>
          </a:xfrm>
        </p:grpSpPr>
        <p:sp>
          <p:nvSpPr>
            <p:cNvPr id="90" name="Shape 90"/>
            <p:cNvSpPr/>
            <p:nvPr/>
          </p:nvSpPr>
          <p:spPr>
            <a:xfrm>
              <a:off x="0" y="252"/>
              <a:ext cx="1046166" cy="792166"/>
            </a:xfrm>
            <a:prstGeom prst="rect">
              <a:avLst/>
            </a:prstGeom>
            <a:solidFill>
              <a:srgbClr val="DBE9FF"/>
            </a:solidFill>
            <a:ln w="25400" cap="flat">
              <a:solidFill>
                <a:srgbClr val="252594"/>
              </a:solidFill>
              <a:prstDash val="solid"/>
              <a:bevel/>
            </a:ln>
            <a:effectLst/>
          </p:spPr>
          <p:txBody>
            <a:bodyPr wrap="square" lIns="0" tIns="0" rIns="0" bIns="0" numCol="1" anchor="t">
              <a:noAutofit/>
            </a:bodyPr>
            <a:lstStyle/>
            <a:p>
              <a:pPr lvl="0">
                <a:defRPr>
                  <a:solidFill>
                    <a:srgbClr val="34476E"/>
                  </a:solidFill>
                  <a:latin typeface="Times New Roman"/>
                  <a:ea typeface="Times New Roman"/>
                  <a:cs typeface="Times New Roman"/>
                  <a:sym typeface="Times New Roman"/>
                </a:defRPr>
              </a:pPr>
            </a:p>
          </p:txBody>
        </p:sp>
        <p:sp>
          <p:nvSpPr>
            <p:cNvPr id="91" name="Shape 91"/>
            <p:cNvSpPr/>
            <p:nvPr/>
          </p:nvSpPr>
          <p:spPr>
            <a:xfrm>
              <a:off x="42418" y="0"/>
              <a:ext cx="961331" cy="7012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0" tIns="0" rIns="0" bIns="0" numCol="1" anchor="t">
              <a:spAutoFit/>
            </a:bodyPr>
            <a:lstStyle/>
            <a:p>
              <a:pPr lvl="0" algn="ctr">
                <a:defRPr sz="1800"/>
              </a:pPr>
              <a:r>
                <a:rPr sz="2400">
                  <a:solidFill>
                    <a:srgbClr val="344764"/>
                  </a:solidFill>
                  <a:latin typeface="Arial Bold"/>
                  <a:ea typeface="Arial Bold"/>
                  <a:cs typeface="Arial Bold"/>
                  <a:sym typeface="Arial Bold"/>
                </a:rPr>
                <a:t>Reg</a:t>
              </a:r>
              <a:endParaRPr>
                <a:solidFill>
                  <a:srgbClr val="344764"/>
                </a:solidFill>
                <a:latin typeface="Arial Bold"/>
                <a:ea typeface="Arial Bold"/>
                <a:cs typeface="Arial Bold"/>
                <a:sym typeface="Arial Bold"/>
              </a:endParaRPr>
            </a:p>
            <a:p>
              <a:pPr lvl="0" algn="ctr">
                <a:defRPr sz="1800"/>
              </a:pPr>
              <a:r>
                <a:rPr sz="2400">
                  <a:solidFill>
                    <a:srgbClr val="344764"/>
                  </a:solidFill>
                  <a:latin typeface="Arial Bold"/>
                  <a:ea typeface="Arial Bold"/>
                  <a:cs typeface="Arial Bold"/>
                  <a:sym typeface="Arial Bold"/>
                </a:rPr>
                <a:t>SysAd</a:t>
              </a:r>
            </a:p>
          </p:txBody>
        </p:sp>
      </p:grpSp>
      <p:grpSp>
        <p:nvGrpSpPr>
          <p:cNvPr id="95" name="Group 95"/>
          <p:cNvGrpSpPr/>
          <p:nvPr/>
        </p:nvGrpSpPr>
        <p:grpSpPr>
          <a:xfrm>
            <a:off x="7729899" y="5560586"/>
            <a:ext cx="1027374" cy="792418"/>
            <a:chOff x="0" y="0"/>
            <a:chExt cx="1027373" cy="792417"/>
          </a:xfrm>
        </p:grpSpPr>
        <p:sp>
          <p:nvSpPr>
            <p:cNvPr id="93" name="Shape 93"/>
            <p:cNvSpPr/>
            <p:nvPr/>
          </p:nvSpPr>
          <p:spPr>
            <a:xfrm>
              <a:off x="0" y="252"/>
              <a:ext cx="1027374" cy="792166"/>
            </a:xfrm>
            <a:prstGeom prst="rect">
              <a:avLst/>
            </a:prstGeom>
            <a:solidFill>
              <a:srgbClr val="DBE9FF"/>
            </a:solidFill>
            <a:ln w="25400" cap="flat">
              <a:solidFill>
                <a:srgbClr val="252594"/>
              </a:solidFill>
              <a:prstDash val="solid"/>
              <a:bevel/>
            </a:ln>
            <a:effectLst/>
          </p:spPr>
          <p:txBody>
            <a:bodyPr wrap="square" lIns="0" tIns="0" rIns="0" bIns="0" numCol="1" anchor="t">
              <a:noAutofit/>
            </a:bodyPr>
            <a:lstStyle/>
            <a:p>
              <a:pPr lvl="0">
                <a:defRPr>
                  <a:solidFill>
                    <a:srgbClr val="34476E"/>
                  </a:solidFill>
                  <a:latin typeface="Times New Roman"/>
                  <a:ea typeface="Times New Roman"/>
                  <a:cs typeface="Times New Roman"/>
                  <a:sym typeface="Times New Roman"/>
                </a:defRPr>
              </a:pPr>
            </a:p>
          </p:txBody>
        </p:sp>
        <p:sp>
          <p:nvSpPr>
            <p:cNvPr id="94" name="Shape 94"/>
            <p:cNvSpPr/>
            <p:nvPr/>
          </p:nvSpPr>
          <p:spPr>
            <a:xfrm>
              <a:off x="33022" y="0"/>
              <a:ext cx="961331" cy="7012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0" tIns="0" rIns="0" bIns="0" numCol="1" anchor="t">
              <a:spAutoFit/>
            </a:bodyPr>
            <a:lstStyle/>
            <a:p>
              <a:pPr lvl="0" algn="ctr">
                <a:defRPr sz="1800"/>
              </a:pPr>
              <a:r>
                <a:rPr sz="2400">
                  <a:solidFill>
                    <a:srgbClr val="344764"/>
                  </a:solidFill>
                  <a:latin typeface="Arial Bold"/>
                  <a:ea typeface="Arial Bold"/>
                  <a:cs typeface="Arial Bold"/>
                  <a:sym typeface="Arial Bold"/>
                </a:rPr>
                <a:t>Local</a:t>
              </a:r>
              <a:endParaRPr>
                <a:solidFill>
                  <a:srgbClr val="344764"/>
                </a:solidFill>
                <a:latin typeface="Arial Bold"/>
                <a:ea typeface="Arial Bold"/>
                <a:cs typeface="Arial Bold"/>
                <a:sym typeface="Arial Bold"/>
              </a:endParaRPr>
            </a:p>
            <a:p>
              <a:pPr lvl="0" algn="ctr">
                <a:defRPr sz="1800"/>
              </a:pPr>
              <a:r>
                <a:rPr sz="2400">
                  <a:solidFill>
                    <a:srgbClr val="344764"/>
                  </a:solidFill>
                  <a:latin typeface="Arial Bold"/>
                  <a:ea typeface="Arial Bold"/>
                  <a:cs typeface="Arial Bold"/>
                  <a:sym typeface="Arial Bold"/>
                </a:rPr>
                <a:t>SysAd</a:t>
              </a:r>
            </a:p>
          </p:txBody>
        </p:sp>
      </p:grpSp>
      <p:grpSp>
        <p:nvGrpSpPr>
          <p:cNvPr id="98" name="Group 98"/>
          <p:cNvGrpSpPr/>
          <p:nvPr/>
        </p:nvGrpSpPr>
        <p:grpSpPr>
          <a:xfrm>
            <a:off x="1393635" y="5560840"/>
            <a:ext cx="1145841" cy="792164"/>
            <a:chOff x="0" y="0"/>
            <a:chExt cx="1145839" cy="792163"/>
          </a:xfrm>
        </p:grpSpPr>
        <p:sp>
          <p:nvSpPr>
            <p:cNvPr id="96" name="Shape 96"/>
            <p:cNvSpPr/>
            <p:nvPr/>
          </p:nvSpPr>
          <p:spPr>
            <a:xfrm>
              <a:off x="0" y="0"/>
              <a:ext cx="1145840" cy="792164"/>
            </a:xfrm>
            <a:prstGeom prst="rect">
              <a:avLst/>
            </a:prstGeom>
            <a:solidFill>
              <a:srgbClr val="DBE9FF"/>
            </a:solidFill>
            <a:ln w="25400" cap="flat">
              <a:solidFill>
                <a:srgbClr val="252594"/>
              </a:solidFill>
              <a:prstDash val="solid"/>
              <a:bevel/>
            </a:ln>
            <a:effectLst/>
          </p:spPr>
          <p:txBody>
            <a:bodyPr wrap="square" lIns="0" tIns="0" rIns="0" bIns="0" numCol="1" anchor="t">
              <a:noAutofit/>
            </a:bodyPr>
            <a:lstStyle/>
            <a:p>
              <a:pPr lvl="0">
                <a:defRPr>
                  <a:solidFill>
                    <a:srgbClr val="34476E"/>
                  </a:solidFill>
                  <a:latin typeface="Times New Roman"/>
                  <a:ea typeface="Times New Roman"/>
                  <a:cs typeface="Times New Roman"/>
                  <a:sym typeface="Times New Roman"/>
                </a:defRPr>
              </a:pPr>
            </a:p>
          </p:txBody>
        </p:sp>
        <p:sp>
          <p:nvSpPr>
            <p:cNvPr id="97" name="Shape 97"/>
            <p:cNvSpPr/>
            <p:nvPr/>
          </p:nvSpPr>
          <p:spPr>
            <a:xfrm>
              <a:off x="33021" y="177547"/>
              <a:ext cx="1079798" cy="3456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0" tIns="0" rIns="0" bIns="0" numCol="1" anchor="t">
              <a:spAutoFit/>
            </a:bodyPr>
            <a:lstStyle>
              <a:lvl1pPr algn="ctr">
                <a:defRPr>
                  <a:solidFill>
                    <a:srgbClr val="344764"/>
                  </a:solidFill>
                  <a:latin typeface="Arial Bold"/>
                  <a:ea typeface="Arial Bold"/>
                  <a:cs typeface="Arial Bold"/>
                  <a:sym typeface="Arial Bold"/>
                </a:defRPr>
              </a:lvl1pPr>
            </a:lstStyle>
            <a:p>
              <a:pPr lvl="0">
                <a:defRPr sz="1800">
                  <a:solidFill>
                    <a:srgbClr val="000000"/>
                  </a:solidFill>
                </a:defRPr>
              </a:pPr>
              <a:r>
                <a:rPr sz="2400">
                  <a:solidFill>
                    <a:srgbClr val="344764"/>
                  </a:solidFill>
                </a:rPr>
                <a:t>Judges</a:t>
              </a:r>
            </a:p>
          </p:txBody>
        </p:sp>
      </p:grpSp>
      <p:grpSp>
        <p:nvGrpSpPr>
          <p:cNvPr id="101" name="Group 101"/>
          <p:cNvGrpSpPr/>
          <p:nvPr/>
        </p:nvGrpSpPr>
        <p:grpSpPr>
          <a:xfrm>
            <a:off x="3485979" y="5560586"/>
            <a:ext cx="1145840" cy="792418"/>
            <a:chOff x="0" y="0"/>
            <a:chExt cx="1145838" cy="792417"/>
          </a:xfrm>
        </p:grpSpPr>
        <p:sp>
          <p:nvSpPr>
            <p:cNvPr id="99" name="Shape 99"/>
            <p:cNvSpPr/>
            <p:nvPr/>
          </p:nvSpPr>
          <p:spPr>
            <a:xfrm>
              <a:off x="0" y="252"/>
              <a:ext cx="1145839" cy="792166"/>
            </a:xfrm>
            <a:prstGeom prst="rect">
              <a:avLst/>
            </a:prstGeom>
            <a:solidFill>
              <a:srgbClr val="DBE9FF"/>
            </a:solidFill>
            <a:ln w="25400" cap="flat">
              <a:solidFill>
                <a:srgbClr val="252594"/>
              </a:solidFill>
              <a:prstDash val="solid"/>
              <a:bevel/>
            </a:ln>
            <a:effectLst/>
          </p:spPr>
          <p:txBody>
            <a:bodyPr wrap="square" lIns="0" tIns="0" rIns="0" bIns="0" numCol="1" anchor="t">
              <a:noAutofit/>
            </a:bodyPr>
            <a:lstStyle/>
            <a:p>
              <a:pPr lvl="0">
                <a:defRPr>
                  <a:solidFill>
                    <a:srgbClr val="34476E"/>
                  </a:solidFill>
                  <a:latin typeface="Times New Roman"/>
                  <a:ea typeface="Times New Roman"/>
                  <a:cs typeface="Times New Roman"/>
                  <a:sym typeface="Times New Roman"/>
                </a:defRPr>
              </a:pPr>
            </a:p>
          </p:txBody>
        </p:sp>
        <p:sp>
          <p:nvSpPr>
            <p:cNvPr id="100" name="Shape 100"/>
            <p:cNvSpPr/>
            <p:nvPr/>
          </p:nvSpPr>
          <p:spPr>
            <a:xfrm>
              <a:off x="33020" y="0"/>
              <a:ext cx="1079799" cy="7012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0" tIns="0" rIns="0" bIns="0" numCol="1" anchor="t">
              <a:spAutoFit/>
            </a:bodyPr>
            <a:lstStyle/>
            <a:p>
              <a:pPr lvl="0" algn="ctr">
                <a:defRPr sz="1800"/>
              </a:pPr>
              <a:r>
                <a:rPr sz="2400">
                  <a:solidFill>
                    <a:srgbClr val="344764"/>
                  </a:solidFill>
                  <a:latin typeface="Arial Bold"/>
                  <a:ea typeface="Arial Bold"/>
                  <a:cs typeface="Arial Bold"/>
                  <a:sym typeface="Arial Bold"/>
                </a:rPr>
                <a:t>Local</a:t>
              </a:r>
              <a:endParaRPr>
                <a:solidFill>
                  <a:srgbClr val="344764"/>
                </a:solidFill>
                <a:latin typeface="Arial Bold"/>
                <a:ea typeface="Arial Bold"/>
                <a:cs typeface="Arial Bold"/>
                <a:sym typeface="Arial Bold"/>
              </a:endParaRPr>
            </a:p>
            <a:p>
              <a:pPr lvl="0" algn="ctr">
                <a:defRPr sz="1800"/>
              </a:pPr>
              <a:r>
                <a:rPr sz="2400">
                  <a:solidFill>
                    <a:srgbClr val="344764"/>
                  </a:solidFill>
                  <a:latin typeface="Arial Bold"/>
                  <a:ea typeface="Arial Bold"/>
                  <a:cs typeface="Arial Bold"/>
                  <a:sym typeface="Arial Bold"/>
                </a:rPr>
                <a:t>Judges</a:t>
              </a:r>
            </a:p>
          </p:txBody>
        </p:sp>
      </p:grpSp>
      <p:grpSp>
        <p:nvGrpSpPr>
          <p:cNvPr id="104" name="Group 104"/>
          <p:cNvGrpSpPr/>
          <p:nvPr/>
        </p:nvGrpSpPr>
        <p:grpSpPr>
          <a:xfrm>
            <a:off x="5429267" y="5560586"/>
            <a:ext cx="1443951" cy="792418"/>
            <a:chOff x="0" y="0"/>
            <a:chExt cx="1443950" cy="792417"/>
          </a:xfrm>
        </p:grpSpPr>
        <p:sp>
          <p:nvSpPr>
            <p:cNvPr id="102" name="Shape 102"/>
            <p:cNvSpPr/>
            <p:nvPr/>
          </p:nvSpPr>
          <p:spPr>
            <a:xfrm>
              <a:off x="0" y="252"/>
              <a:ext cx="1443951" cy="792166"/>
            </a:xfrm>
            <a:prstGeom prst="rect">
              <a:avLst/>
            </a:prstGeom>
            <a:solidFill>
              <a:srgbClr val="DBE9FF"/>
            </a:solidFill>
            <a:ln w="25400" cap="flat">
              <a:solidFill>
                <a:srgbClr val="252594"/>
              </a:solidFill>
              <a:prstDash val="solid"/>
              <a:bevel/>
            </a:ln>
            <a:effectLst/>
          </p:spPr>
          <p:txBody>
            <a:bodyPr wrap="square" lIns="0" tIns="0" rIns="0" bIns="0" numCol="1" anchor="t">
              <a:noAutofit/>
            </a:bodyPr>
            <a:lstStyle/>
            <a:p>
              <a:pPr lvl="0">
                <a:defRPr>
                  <a:solidFill>
                    <a:srgbClr val="34476E"/>
                  </a:solidFill>
                  <a:latin typeface="Times New Roman"/>
                  <a:ea typeface="Times New Roman"/>
                  <a:cs typeface="Times New Roman"/>
                  <a:sym typeface="Times New Roman"/>
                </a:defRPr>
              </a:pPr>
            </a:p>
          </p:txBody>
        </p:sp>
        <p:sp>
          <p:nvSpPr>
            <p:cNvPr id="103" name="Shape 103"/>
            <p:cNvSpPr/>
            <p:nvPr/>
          </p:nvSpPr>
          <p:spPr>
            <a:xfrm>
              <a:off x="71943" y="0"/>
              <a:ext cx="1300064" cy="7012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0" tIns="0" rIns="0" bIns="0" numCol="1" anchor="t">
              <a:spAutoFit/>
            </a:bodyPr>
            <a:lstStyle/>
            <a:p>
              <a:pPr lvl="0" algn="ctr">
                <a:defRPr sz="1800"/>
              </a:pPr>
              <a:r>
                <a:rPr sz="2400">
                  <a:solidFill>
                    <a:srgbClr val="344764"/>
                  </a:solidFill>
                  <a:latin typeface="Arial Bold"/>
                  <a:ea typeface="Arial Bold"/>
                  <a:cs typeface="Arial Bold"/>
                  <a:sym typeface="Arial Bold"/>
                </a:rPr>
                <a:t>Local</a:t>
              </a:r>
              <a:endParaRPr>
                <a:solidFill>
                  <a:srgbClr val="344764"/>
                </a:solidFill>
                <a:latin typeface="Arial Bold"/>
                <a:ea typeface="Arial Bold"/>
                <a:cs typeface="Arial Bold"/>
                <a:sym typeface="Arial Bold"/>
              </a:endParaRPr>
            </a:p>
            <a:p>
              <a:pPr lvl="0" algn="ctr">
                <a:defRPr sz="1800"/>
              </a:pPr>
              <a:r>
                <a:rPr sz="2400">
                  <a:solidFill>
                    <a:srgbClr val="344764"/>
                  </a:solidFill>
                  <a:latin typeface="Arial Bold"/>
                  <a:ea typeface="Arial Bold"/>
                  <a:cs typeface="Arial Bold"/>
                  <a:sym typeface="Arial Bold"/>
                </a:rPr>
                <a:t>Arranger</a:t>
              </a:r>
            </a:p>
          </p:txBody>
        </p:sp>
      </p:grpSp>
      <p:sp>
        <p:nvSpPr>
          <p:cNvPr id="105" name="Shape 105"/>
          <p:cNvSpPr/>
          <p:nvPr/>
        </p:nvSpPr>
        <p:spPr>
          <a:xfrm flipV="1">
            <a:off x="2924375" y="2472226"/>
            <a:ext cx="1924317" cy="800080"/>
          </a:xfrm>
          <a:prstGeom prst="line">
            <a:avLst/>
          </a:prstGeom>
          <a:ln w="25400">
            <a:solidFill>
              <a:srgbClr val="34476E"/>
            </a:solidFill>
            <a:miter lim="400000"/>
            <a:headEnd type="triangle"/>
            <a:tailEnd type="triangle"/>
          </a:ln>
          <a:effectLst>
            <a:outerShdw sx="100000" sy="100000" kx="0" ky="0" algn="b" rotWithShape="0" blurRad="38100" dist="20000" dir="5400000">
              <a:srgbClr val="000000">
                <a:alpha val="38000"/>
              </a:srgbClr>
            </a:outerShdw>
          </a:effectLst>
        </p:spPr>
        <p:txBody>
          <a:bodyPr lIns="0" tIns="0" rIns="0" bIns="0"/>
          <a:lstStyle/>
          <a:p>
            <a:pPr lvl="0" defTabSz="457200">
              <a:defRPr sz="1200"/>
            </a:pPr>
          </a:p>
        </p:txBody>
      </p:sp>
      <p:sp>
        <p:nvSpPr>
          <p:cNvPr id="106" name="Shape 106"/>
          <p:cNvSpPr/>
          <p:nvPr/>
        </p:nvSpPr>
        <p:spPr>
          <a:xfrm flipV="1">
            <a:off x="5075454" y="2446865"/>
            <a:ext cx="2" cy="824073"/>
          </a:xfrm>
          <a:prstGeom prst="line">
            <a:avLst/>
          </a:prstGeom>
          <a:ln w="25400">
            <a:solidFill>
              <a:srgbClr val="34476E"/>
            </a:solidFill>
            <a:miter lim="400000"/>
            <a:headEnd type="triangle"/>
            <a:tailEnd type="triangle"/>
          </a:ln>
          <a:effectLst>
            <a:outerShdw sx="100000" sy="100000" kx="0" ky="0" algn="b" rotWithShape="0" blurRad="38100" dist="20000" dir="5400000">
              <a:srgbClr val="000000">
                <a:alpha val="38000"/>
              </a:srgbClr>
            </a:outerShdw>
          </a:effectLst>
        </p:spPr>
        <p:txBody>
          <a:bodyPr lIns="0" tIns="0" rIns="0" bIns="0"/>
          <a:lstStyle/>
          <a:p>
            <a:pPr lvl="0" defTabSz="457200">
              <a:defRPr sz="1200"/>
            </a:pPr>
          </a:p>
        </p:txBody>
      </p:sp>
      <p:sp>
        <p:nvSpPr>
          <p:cNvPr id="107" name="Shape 107"/>
          <p:cNvSpPr/>
          <p:nvPr/>
        </p:nvSpPr>
        <p:spPr>
          <a:xfrm flipH="1" flipV="1">
            <a:off x="5302215" y="2455389"/>
            <a:ext cx="2666374" cy="884402"/>
          </a:xfrm>
          <a:prstGeom prst="line">
            <a:avLst/>
          </a:prstGeom>
          <a:ln w="25400">
            <a:solidFill>
              <a:srgbClr val="34476E"/>
            </a:solidFill>
            <a:miter lim="400000"/>
            <a:headEnd type="triangle"/>
            <a:tailEnd type="triangle"/>
          </a:ln>
          <a:effectLst>
            <a:outerShdw sx="100000" sy="100000" kx="0" ky="0" algn="b" rotWithShape="0" blurRad="38100" dist="20000" dir="5400000">
              <a:srgbClr val="000000">
                <a:alpha val="38000"/>
              </a:srgbClr>
            </a:outerShdw>
          </a:effectLst>
        </p:spPr>
        <p:txBody>
          <a:bodyPr lIns="0" tIns="0" rIns="0" bIns="0"/>
          <a:lstStyle/>
          <a:p>
            <a:pPr lvl="0" defTabSz="457200">
              <a:defRPr sz="1200"/>
            </a:pPr>
          </a:p>
        </p:txBody>
      </p:sp>
      <p:sp>
        <p:nvSpPr>
          <p:cNvPr id="108" name="Shape 108"/>
          <p:cNvSpPr/>
          <p:nvPr/>
        </p:nvSpPr>
        <p:spPr>
          <a:xfrm flipV="1">
            <a:off x="8078300" y="4236108"/>
            <a:ext cx="2" cy="1168402"/>
          </a:xfrm>
          <a:prstGeom prst="line">
            <a:avLst/>
          </a:prstGeom>
          <a:ln w="25400">
            <a:solidFill>
              <a:srgbClr val="34476E"/>
            </a:solidFill>
            <a:miter lim="400000"/>
            <a:headEnd type="triangle"/>
            <a:tailEnd type="triangle"/>
          </a:ln>
          <a:effectLst>
            <a:outerShdw sx="100000" sy="100000" kx="0" ky="0" algn="b" rotWithShape="0" blurRad="38100" dist="20000" dir="5400000">
              <a:srgbClr val="000000">
                <a:alpha val="38000"/>
              </a:srgbClr>
            </a:outerShdw>
          </a:effectLst>
        </p:spPr>
        <p:txBody>
          <a:bodyPr lIns="0" tIns="0" rIns="0" bIns="0"/>
          <a:lstStyle/>
          <a:p>
            <a:pPr lvl="0" defTabSz="457200">
              <a:defRPr sz="1200"/>
            </a:pPr>
          </a:p>
        </p:txBody>
      </p:sp>
      <p:sp>
        <p:nvSpPr>
          <p:cNvPr id="109" name="Shape 109"/>
          <p:cNvSpPr/>
          <p:nvPr/>
        </p:nvSpPr>
        <p:spPr>
          <a:xfrm flipH="1" flipV="1">
            <a:off x="5369950" y="4291968"/>
            <a:ext cx="2530907" cy="1105930"/>
          </a:xfrm>
          <a:prstGeom prst="line">
            <a:avLst/>
          </a:prstGeom>
          <a:ln w="25400">
            <a:solidFill>
              <a:srgbClr val="34476E"/>
            </a:solidFill>
            <a:miter lim="400000"/>
            <a:headEnd type="triangle"/>
            <a:tailEnd type="triangle"/>
          </a:ln>
          <a:effectLst>
            <a:outerShdw sx="100000" sy="100000" kx="0" ky="0" algn="b" rotWithShape="0" blurRad="38100" dist="20000" dir="5400000">
              <a:srgbClr val="000000">
                <a:alpha val="38000"/>
              </a:srgbClr>
            </a:outerShdw>
          </a:effectLst>
        </p:spPr>
        <p:txBody>
          <a:bodyPr lIns="0" tIns="0" rIns="0" bIns="0"/>
          <a:lstStyle/>
          <a:p>
            <a:pPr lvl="0" defTabSz="457200">
              <a:defRPr sz="1200"/>
            </a:pPr>
          </a:p>
        </p:txBody>
      </p:sp>
      <p:sp>
        <p:nvSpPr>
          <p:cNvPr id="110" name="Shape 110"/>
          <p:cNvSpPr/>
          <p:nvPr/>
        </p:nvSpPr>
        <p:spPr>
          <a:xfrm flipH="1" flipV="1">
            <a:off x="5148255" y="4271891"/>
            <a:ext cx="792165" cy="1146086"/>
          </a:xfrm>
          <a:prstGeom prst="line">
            <a:avLst/>
          </a:prstGeom>
          <a:ln w="25400">
            <a:solidFill>
              <a:srgbClr val="34476E"/>
            </a:solidFill>
            <a:miter lim="400000"/>
            <a:headEnd type="triangle"/>
            <a:tailEnd type="triangle"/>
          </a:ln>
          <a:effectLst>
            <a:outerShdw sx="100000" sy="100000" kx="0" ky="0" algn="b" rotWithShape="0" blurRad="38100" dist="20000" dir="5400000">
              <a:srgbClr val="000000">
                <a:alpha val="38000"/>
              </a:srgbClr>
            </a:outerShdw>
          </a:effectLst>
        </p:spPr>
        <p:txBody>
          <a:bodyPr lIns="0" tIns="0" rIns="0" bIns="0"/>
          <a:lstStyle/>
          <a:p>
            <a:pPr lvl="0" defTabSz="457200">
              <a:defRPr sz="1200"/>
            </a:pPr>
          </a:p>
        </p:txBody>
      </p:sp>
      <p:sp>
        <p:nvSpPr>
          <p:cNvPr id="111" name="Shape 111"/>
          <p:cNvSpPr/>
          <p:nvPr/>
        </p:nvSpPr>
        <p:spPr>
          <a:xfrm flipV="1">
            <a:off x="4182556" y="4268382"/>
            <a:ext cx="704796" cy="1153104"/>
          </a:xfrm>
          <a:prstGeom prst="line">
            <a:avLst/>
          </a:prstGeom>
          <a:ln w="25400">
            <a:solidFill>
              <a:srgbClr val="34476E"/>
            </a:solidFill>
            <a:miter lim="400000"/>
            <a:headEnd type="triangle"/>
            <a:tailEnd type="triangle"/>
          </a:ln>
          <a:effectLst>
            <a:outerShdw sx="100000" sy="100000" kx="0" ky="0" algn="b" rotWithShape="0" blurRad="38100" dist="20000" dir="5400000">
              <a:srgbClr val="000000">
                <a:alpha val="38000"/>
              </a:srgbClr>
            </a:outerShdw>
          </a:effectLst>
        </p:spPr>
        <p:txBody>
          <a:bodyPr lIns="0" tIns="0" rIns="0" bIns="0"/>
          <a:lstStyle/>
          <a:p>
            <a:pPr lvl="0" defTabSz="457200">
              <a:defRPr sz="1200"/>
            </a:pPr>
          </a:p>
        </p:txBody>
      </p:sp>
      <p:sp>
        <p:nvSpPr>
          <p:cNvPr id="112" name="Shape 112"/>
          <p:cNvSpPr/>
          <p:nvPr/>
        </p:nvSpPr>
        <p:spPr>
          <a:xfrm flipH="1">
            <a:off x="2013231" y="4271178"/>
            <a:ext cx="602741" cy="1117387"/>
          </a:xfrm>
          <a:prstGeom prst="line">
            <a:avLst/>
          </a:prstGeom>
          <a:ln w="25400">
            <a:solidFill>
              <a:srgbClr val="34476E"/>
            </a:solidFill>
            <a:miter lim="400000"/>
            <a:headEnd type="triangle"/>
            <a:tailEnd type="triangle"/>
          </a:ln>
          <a:effectLst>
            <a:outerShdw sx="100000" sy="100000" kx="0" ky="0" algn="b" rotWithShape="0" blurRad="38100" dist="20000" dir="5400000">
              <a:srgbClr val="000000">
                <a:alpha val="38000"/>
              </a:srgbClr>
            </a:outerShdw>
          </a:effectLst>
        </p:spPr>
        <p:txBody>
          <a:bodyPr lIns="0" tIns="0" rIns="0" bIns="0"/>
          <a:lstStyle/>
          <a:p>
            <a:pPr lvl="0" defTabSz="457200">
              <a:defRPr sz="1200"/>
            </a:pPr>
          </a:p>
        </p:txBody>
      </p:sp>
      <p:sp>
        <p:nvSpPr>
          <p:cNvPr id="113" name="Shape 113"/>
          <p:cNvSpPr/>
          <p:nvPr/>
        </p:nvSpPr>
        <p:spPr>
          <a:xfrm>
            <a:off x="2889818" y="4272691"/>
            <a:ext cx="834107" cy="1144484"/>
          </a:xfrm>
          <a:prstGeom prst="line">
            <a:avLst/>
          </a:prstGeom>
          <a:ln w="25400">
            <a:solidFill>
              <a:srgbClr val="34476E"/>
            </a:solidFill>
            <a:miter lim="400000"/>
            <a:headEnd type="triangle"/>
            <a:tailEnd type="triangle"/>
          </a:ln>
          <a:effectLst>
            <a:outerShdw sx="100000" sy="100000" kx="0" ky="0" algn="b" rotWithShape="0" blurRad="38100" dist="20000" dir="5400000">
              <a:srgbClr val="000000">
                <a:alpha val="38000"/>
              </a:srgbClr>
            </a:outerShdw>
          </a:effectLst>
        </p:spPr>
        <p:txBody>
          <a:bodyPr lIns="0" tIns="0" rIns="0" bIns="0"/>
          <a:lstStyle/>
          <a:p>
            <a:pPr lvl="0" defTabSz="457200">
              <a:defRPr sz="1200"/>
            </a:pP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5" name="Shape 115"/>
          <p:cNvSpPr/>
          <p:nvPr>
            <p:ph type="title" idx="4294967295"/>
          </p:nvPr>
        </p:nvSpPr>
        <p:spPr>
          <a:xfrm>
            <a:off x="658811" y="369504"/>
            <a:ext cx="9055103" cy="1168403"/>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Other RCD Duties</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Contest Registration</a:t>
            </a:r>
          </a:p>
        </p:txBody>
      </p:sp>
      <p:sp>
        <p:nvSpPr>
          <p:cNvPr id="116" name="Shape 116"/>
          <p:cNvSpPr/>
          <p:nvPr>
            <p:ph type="body" idx="4294967295"/>
          </p:nvPr>
        </p:nvSpPr>
        <p:spPr>
          <a:xfrm>
            <a:off x="658811" y="1842705"/>
            <a:ext cx="9055103" cy="4927601"/>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Coaches register teams on acm-icpc web site </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You (or someone) mark teams as approved/paid</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You determine registration costs and payment methods</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You can require pre-pay, or accept payment on the day of the contest (this may be harder for multi-site contests)</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You </a:t>
            </a:r>
            <a:r>
              <a:rPr b="1" sz="2400">
                <a:solidFill>
                  <a:srgbClr val="34476E"/>
                </a:solidFill>
                <a:latin typeface="Arial"/>
                <a:ea typeface="Arial"/>
                <a:cs typeface="Arial"/>
                <a:sym typeface="Arial"/>
              </a:rPr>
              <a:t>must</a:t>
            </a:r>
            <a:r>
              <a:rPr sz="2400">
                <a:solidFill>
                  <a:srgbClr val="34476E"/>
                </a:solidFill>
                <a:latin typeface="Arial"/>
                <a:ea typeface="Arial"/>
                <a:cs typeface="Arial"/>
                <a:sym typeface="Arial"/>
              </a:rPr>
              <a:t> provide receipts for payment</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You may want to recruit a central registrar to handle all of the registration duties (marking teams approved, writing up receipts, mailing receipts, doing bank deposits, etc) – This should be someone you </a:t>
            </a:r>
            <a:r>
              <a:rPr b="1" sz="2400">
                <a:solidFill>
                  <a:srgbClr val="34476E"/>
                </a:solidFill>
                <a:latin typeface="Arial"/>
                <a:ea typeface="Arial"/>
                <a:cs typeface="Arial"/>
                <a:sym typeface="Arial"/>
              </a:rPr>
              <a:t>trust</a:t>
            </a:r>
            <a:r>
              <a:rPr sz="2400">
                <a:solidFill>
                  <a:srgbClr val="34476E"/>
                </a:solidFill>
                <a:latin typeface="Arial"/>
                <a:ea typeface="Arial"/>
                <a:cs typeface="Arial"/>
                <a:sym typeface="Arial"/>
              </a:rPr>
              <a:t>!!</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You may need/want PayPal and/or credit card support so schools can pay online</a:t>
            </a:r>
          </a:p>
        </p:txBody>
      </p:sp>
      <p:sp>
        <p:nvSpPr>
          <p:cNvPr id="117" name="Shape 117"/>
          <p:cNvSpPr/>
          <p:nvPr>
            <p:ph type="sldNum" sz="quarter" idx="2"/>
          </p:nvPr>
        </p:nvSpPr>
        <p:spPr>
          <a:xfrm>
            <a:off x="826425" y="7159242"/>
            <a:ext cx="441459" cy="287086"/>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 name="Shape 15"/>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nSpc>
                <a:spcPct val="95000"/>
              </a:lnSpc>
              <a:defRPr sz="4800">
                <a:solidFill>
                  <a:srgbClr val="AE0C25"/>
                </a:solidFill>
                <a:latin typeface="Arial"/>
                <a:ea typeface="Arial"/>
                <a:cs typeface="Arial"/>
                <a:sym typeface="Arial"/>
              </a:defRPr>
            </a:lvl1pPr>
          </a:lstStyle>
          <a:p>
            <a:pPr lvl="0">
              <a:defRPr sz="1800">
                <a:solidFill>
                  <a:srgbClr val="000000"/>
                </a:solidFill>
              </a:defRPr>
            </a:pPr>
            <a:r>
              <a:rPr sz="4800">
                <a:solidFill>
                  <a:srgbClr val="AE0C25"/>
                </a:solidFill>
              </a:rPr>
              <a:t>Background</a:t>
            </a:r>
          </a:p>
        </p:txBody>
      </p:sp>
      <p:sp>
        <p:nvSpPr>
          <p:cNvPr id="16" name="Shape 16"/>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Isaac &amp; Kathy Traxler</a:t>
            </a:r>
            <a:endParaRPr sz="2400">
              <a:latin typeface="Arial Bold"/>
              <a:ea typeface="Arial Bold"/>
              <a:cs typeface="Arial Bold"/>
              <a:sym typeface="Arial Bold"/>
            </a:endParaRPr>
          </a:p>
          <a:p>
            <a:pPr lvl="2" marL="952500" indent="-381000">
              <a:lnSpc>
                <a:spcPct val="95000"/>
              </a:lnSpc>
              <a:spcBef>
                <a:spcPts val="0"/>
              </a:spcBef>
              <a:buClr>
                <a:srgbClr val="34476E"/>
              </a:buClr>
              <a:buSzPct val="80000"/>
              <a:buFont typeface="Courier New"/>
              <a:buChar char="o"/>
              <a:defRPr sz="1800"/>
            </a:pPr>
            <a:r>
              <a:rPr sz="2400">
                <a:solidFill>
                  <a:srgbClr val="C01900"/>
                </a:solidFill>
                <a:latin typeface="Arial"/>
                <a:ea typeface="Arial"/>
                <a:cs typeface="Arial"/>
                <a:sym typeface="Arial"/>
              </a:rPr>
              <a:t>traxler@lsu.edu</a:t>
            </a:r>
            <a:r>
              <a:rPr sz="2400"/>
              <a:t>, </a:t>
            </a:r>
            <a:r>
              <a:rPr sz="2400">
                <a:solidFill>
                  <a:srgbClr val="C01900"/>
                </a:solidFill>
                <a:latin typeface="Arial"/>
                <a:ea typeface="Arial"/>
                <a:cs typeface="Arial"/>
                <a:sym typeface="Arial"/>
              </a:rPr>
              <a:t>ktraxler</a:t>
            </a:r>
            <a:r>
              <a:rPr sz="2400">
                <a:solidFill>
                  <a:srgbClr val="C00000"/>
                </a:solidFill>
                <a:latin typeface="Arial"/>
                <a:ea typeface="Arial"/>
                <a:cs typeface="Arial"/>
                <a:sym typeface="Arial"/>
              </a:rPr>
              <a:t>@lsu.edu </a:t>
            </a:r>
            <a:endParaRPr sz="2400">
              <a:solidFill>
                <a:srgbClr val="C00000"/>
              </a:solidFill>
              <a:latin typeface="Arial"/>
              <a:ea typeface="Arial"/>
              <a:cs typeface="Arial"/>
              <a:sym typeface="Arial"/>
            </a:endParaRPr>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RCD South Central USA Region 2000-Present</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ACM-ICPC coach since 1990 (and before)</a:t>
            </a:r>
            <a:endParaRPr sz="2400">
              <a:solidFill>
                <a:srgbClr val="34476E"/>
              </a:solidFill>
              <a:latin typeface="Arial"/>
              <a:ea typeface="Arial"/>
              <a:cs typeface="Arial"/>
              <a:sym typeface="Arial"/>
            </a:endParaRPr>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Previous Competitors</a:t>
            </a:r>
            <a:endParaRPr sz="2400">
              <a:solidFill>
                <a:srgbClr val="34476E"/>
              </a:solidFill>
              <a:latin typeface="Arial"/>
              <a:ea typeface="Arial"/>
              <a:cs typeface="Arial"/>
              <a:sym typeface="Arial"/>
            </a:endParaRPr>
          </a:p>
          <a:p>
            <a:pPr lvl="2" marL="952500" indent="-381000">
              <a:lnSpc>
                <a:spcPct val="95000"/>
              </a:lnSpc>
              <a:spcBef>
                <a:spcPts val="0"/>
              </a:spcBef>
              <a:buClr>
                <a:srgbClr val="34476E"/>
              </a:buClr>
              <a:buSzPct val="80000"/>
              <a:buFont typeface="Courier New"/>
              <a:buChar char="o"/>
              <a:defRPr sz="1800"/>
            </a:pPr>
            <a:r>
              <a:rPr sz="2400">
                <a:solidFill>
                  <a:srgbClr val="33466D"/>
                </a:solidFill>
                <a:latin typeface="Arial"/>
                <a:ea typeface="Arial"/>
                <a:cs typeface="Arial"/>
                <a:sym typeface="Arial"/>
              </a:rPr>
              <a:t>Beta site for ICPC transition to Linux</a:t>
            </a:r>
            <a:endParaRPr sz="2400">
              <a:solidFill>
                <a:srgbClr val="33466D"/>
              </a:solidFill>
              <a:latin typeface="Arial"/>
              <a:ea typeface="Arial"/>
              <a:cs typeface="Arial"/>
              <a:sym typeface="Arial"/>
            </a:endParaRPr>
          </a:p>
          <a:p>
            <a:pPr lvl="2" marL="952500" indent="-381000">
              <a:lnSpc>
                <a:spcPct val="95000"/>
              </a:lnSpc>
              <a:spcBef>
                <a:spcPts val="0"/>
              </a:spcBef>
              <a:buClr>
                <a:srgbClr val="34476E"/>
              </a:buClr>
              <a:buSzPct val="80000"/>
              <a:buFont typeface="Courier New"/>
              <a:buChar char="o"/>
              <a:defRPr sz="1800"/>
            </a:pPr>
            <a:r>
              <a:rPr sz="2400">
                <a:solidFill>
                  <a:srgbClr val="33466D"/>
                </a:solidFill>
                <a:latin typeface="Arial"/>
                <a:ea typeface="Arial"/>
                <a:cs typeface="Arial"/>
                <a:sym typeface="Arial"/>
              </a:rPr>
              <a:t>Experience with central and distributed contests</a:t>
            </a:r>
            <a:endParaRPr sz="2400">
              <a:solidFill>
                <a:srgbClr val="33466D"/>
              </a:solidFill>
              <a:latin typeface="Arial"/>
              <a:ea typeface="Arial"/>
              <a:cs typeface="Arial"/>
              <a:sym typeface="Arial"/>
            </a:endParaRPr>
          </a:p>
          <a:p>
            <a:pPr lvl="2" marL="952500" indent="-381000">
              <a:lnSpc>
                <a:spcPct val="95000"/>
              </a:lnSpc>
              <a:spcBef>
                <a:spcPts val="0"/>
              </a:spcBef>
              <a:buClr>
                <a:srgbClr val="34476E"/>
              </a:buClr>
              <a:buSzPct val="80000"/>
              <a:buFont typeface="Courier New"/>
              <a:buChar char="o"/>
              <a:defRPr sz="1800"/>
            </a:pPr>
            <a:r>
              <a:rPr sz="2400">
                <a:solidFill>
                  <a:srgbClr val="33466D"/>
                </a:solidFill>
                <a:latin typeface="Arial"/>
                <a:ea typeface="Arial"/>
                <a:cs typeface="Arial"/>
                <a:sym typeface="Arial"/>
              </a:rPr>
              <a:t>Hosted local collegiate and high school contests</a:t>
            </a:r>
            <a:endParaRPr sz="2400">
              <a:solidFill>
                <a:srgbClr val="33466D"/>
              </a:solidFill>
              <a:latin typeface="Arial"/>
              <a:ea typeface="Arial"/>
              <a:cs typeface="Arial"/>
              <a:sym typeface="Arial"/>
            </a:endParaRPr>
          </a:p>
          <a:p>
            <a:pPr lvl="2" marL="952500" indent="-381000">
              <a:lnSpc>
                <a:spcPct val="95000"/>
              </a:lnSpc>
              <a:spcBef>
                <a:spcPts val="0"/>
              </a:spcBef>
              <a:buClr>
                <a:srgbClr val="34476E"/>
              </a:buClr>
              <a:buSzPct val="80000"/>
              <a:buFont typeface="Courier New"/>
              <a:buChar char="o"/>
              <a:defRPr sz="1800"/>
            </a:pPr>
            <a:r>
              <a:rPr sz="2400">
                <a:solidFill>
                  <a:srgbClr val="33466D"/>
                </a:solidFill>
                <a:latin typeface="Arial"/>
                <a:ea typeface="Arial"/>
                <a:cs typeface="Arial"/>
                <a:sym typeface="Arial"/>
              </a:rPr>
              <a:t>PC^2 user for 15+ years</a:t>
            </a:r>
          </a:p>
        </p:txBody>
      </p:sp>
      <p:sp>
        <p:nvSpPr>
          <p:cNvPr id="17" name="Shape 17"/>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ph type="title" idx="4294967295"/>
          </p:nvPr>
        </p:nvSpPr>
        <p:spPr>
          <a:xfrm>
            <a:off x="658811" y="167880"/>
            <a:ext cx="9055103" cy="1168403"/>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Other RCD Duties</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Problem Set</a:t>
            </a:r>
          </a:p>
        </p:txBody>
      </p:sp>
      <p:sp>
        <p:nvSpPr>
          <p:cNvPr id="120" name="Shape 120"/>
          <p:cNvSpPr/>
          <p:nvPr>
            <p:ph type="body" idx="4294967295"/>
          </p:nvPr>
        </p:nvSpPr>
        <p:spPr>
          <a:xfrm>
            <a:off x="658811" y="1432041"/>
            <a:ext cx="9055103" cy="5088506"/>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41399" indent="-429386" defTabSz="896111">
              <a:lnSpc>
                <a:spcPct val="95000"/>
              </a:lnSpc>
              <a:spcBef>
                <a:spcPts val="0"/>
              </a:spcBef>
              <a:buClr>
                <a:srgbClr val="34476E"/>
              </a:buClr>
              <a:buFont typeface="Arial"/>
              <a:buChar char="•"/>
              <a:defRPr sz="1800"/>
            </a:pPr>
            <a:r>
              <a:rPr sz="2300">
                <a:solidFill>
                  <a:srgbClr val="34476E"/>
                </a:solidFill>
                <a:latin typeface="Arial Bold"/>
                <a:ea typeface="Arial Bold"/>
                <a:cs typeface="Arial Bold"/>
                <a:sym typeface="Arial Bold"/>
              </a:rPr>
              <a:t>Goals </a:t>
            </a:r>
            <a:r>
              <a:rPr sz="2300">
                <a:solidFill>
                  <a:srgbClr val="34476E"/>
                </a:solidFill>
                <a:latin typeface="Arial"/>
                <a:ea typeface="Arial"/>
                <a:cs typeface="Arial"/>
                <a:sym typeface="Arial"/>
              </a:rPr>
              <a:t>for the problem set:</a:t>
            </a:r>
            <a:endParaRPr sz="2300"/>
          </a:p>
          <a:p>
            <a:pPr lvl="2" marL="917892" indent="-357822" defTabSz="896111">
              <a:lnSpc>
                <a:spcPct val="95000"/>
              </a:lnSpc>
              <a:spcBef>
                <a:spcPts val="0"/>
              </a:spcBef>
              <a:buClr>
                <a:srgbClr val="34476E"/>
              </a:buClr>
              <a:buSzPct val="80000"/>
              <a:buFont typeface="Courier New"/>
              <a:buChar char="o"/>
              <a:defRPr sz="1800"/>
            </a:pPr>
            <a:r>
              <a:rPr sz="2300">
                <a:solidFill>
                  <a:srgbClr val="34476E"/>
                </a:solidFill>
                <a:latin typeface="Arial"/>
                <a:ea typeface="Arial"/>
                <a:cs typeface="Arial"/>
                <a:sym typeface="Arial"/>
              </a:rPr>
              <a:t>6-10+ problems</a:t>
            </a:r>
            <a:endParaRPr sz="2300"/>
          </a:p>
          <a:p>
            <a:pPr lvl="2" marL="917892" indent="-357822" defTabSz="896111">
              <a:lnSpc>
                <a:spcPct val="95000"/>
              </a:lnSpc>
              <a:spcBef>
                <a:spcPts val="0"/>
              </a:spcBef>
              <a:buClr>
                <a:srgbClr val="34476E"/>
              </a:buClr>
              <a:buSzPct val="80000"/>
              <a:buFont typeface="Courier New"/>
              <a:buChar char="o"/>
              <a:defRPr sz="1800"/>
            </a:pPr>
            <a:r>
              <a:rPr sz="2300">
                <a:solidFill>
                  <a:srgbClr val="34476E"/>
                </a:solidFill>
                <a:latin typeface="Arial"/>
                <a:ea typeface="Arial"/>
                <a:cs typeface="Arial"/>
                <a:sym typeface="Arial"/>
              </a:rPr>
              <a:t>Every team should solve at least one problem*</a:t>
            </a:r>
            <a:endParaRPr sz="2300"/>
          </a:p>
          <a:p>
            <a:pPr lvl="2" marL="917892" indent="-357822" defTabSz="896111">
              <a:lnSpc>
                <a:spcPct val="95000"/>
              </a:lnSpc>
              <a:spcBef>
                <a:spcPts val="0"/>
              </a:spcBef>
              <a:buClr>
                <a:srgbClr val="34476E"/>
              </a:buClr>
              <a:buSzPct val="80000"/>
              <a:buFont typeface="Courier New"/>
              <a:buChar char="o"/>
              <a:defRPr sz="1800"/>
            </a:pPr>
            <a:r>
              <a:rPr sz="2300">
                <a:solidFill>
                  <a:srgbClr val="34476E"/>
                </a:solidFill>
                <a:latin typeface="Arial"/>
                <a:ea typeface="Arial"/>
                <a:cs typeface="Arial"/>
                <a:sym typeface="Arial"/>
              </a:rPr>
              <a:t>No team should solve all problems</a:t>
            </a:r>
            <a:endParaRPr sz="2300"/>
          </a:p>
          <a:p>
            <a:pPr lvl="2" marL="917892" indent="-357822" defTabSz="896111">
              <a:lnSpc>
                <a:spcPct val="95000"/>
              </a:lnSpc>
              <a:spcBef>
                <a:spcPts val="0"/>
              </a:spcBef>
              <a:buClr>
                <a:srgbClr val="34476E"/>
              </a:buClr>
              <a:buSzPct val="80000"/>
              <a:buFont typeface="Courier New"/>
              <a:buChar char="o"/>
              <a:defRPr sz="1800"/>
            </a:pPr>
            <a:r>
              <a:rPr sz="2300">
                <a:solidFill>
                  <a:srgbClr val="34476E"/>
                </a:solidFill>
                <a:latin typeface="Arial"/>
                <a:ea typeface="Arial"/>
                <a:cs typeface="Arial"/>
                <a:sym typeface="Arial"/>
              </a:rPr>
              <a:t>Each problem should be solved by a team</a:t>
            </a:r>
            <a:endParaRPr sz="2300"/>
          </a:p>
          <a:p>
            <a:pPr lvl="1" marL="541399" indent="-429386" defTabSz="896111">
              <a:lnSpc>
                <a:spcPct val="95000"/>
              </a:lnSpc>
              <a:spcBef>
                <a:spcPts val="0"/>
              </a:spcBef>
              <a:buClr>
                <a:srgbClr val="34476E"/>
              </a:buClr>
              <a:buFont typeface="Arial"/>
              <a:buChar char="•"/>
              <a:defRPr sz="1800"/>
            </a:pPr>
            <a:r>
              <a:rPr sz="2300">
                <a:solidFill>
                  <a:srgbClr val="34476E"/>
                </a:solidFill>
                <a:latin typeface="Arial"/>
                <a:ea typeface="Arial"/>
                <a:cs typeface="Arial"/>
                <a:sym typeface="Arial"/>
              </a:rPr>
              <a:t>Each problem should have been solved by the problem writers in every language your contest allows (preferably by different people)</a:t>
            </a:r>
            <a:endParaRPr sz="2300"/>
          </a:p>
          <a:p>
            <a:pPr lvl="1" marL="541399" indent="-429386" defTabSz="896111">
              <a:lnSpc>
                <a:spcPct val="95000"/>
              </a:lnSpc>
              <a:spcBef>
                <a:spcPts val="0"/>
              </a:spcBef>
              <a:buClr>
                <a:srgbClr val="34476E"/>
              </a:buClr>
              <a:buFont typeface="Arial"/>
              <a:buChar char="•"/>
              <a:defRPr sz="1800"/>
            </a:pPr>
            <a:r>
              <a:rPr sz="2300">
                <a:solidFill>
                  <a:srgbClr val="34476E"/>
                </a:solidFill>
                <a:latin typeface="Arial"/>
                <a:ea typeface="Arial"/>
                <a:cs typeface="Arial"/>
                <a:sym typeface="Arial"/>
              </a:rPr>
              <a:t>The judge data and solution for each problem should be verified by more than one person</a:t>
            </a:r>
            <a:endParaRPr sz="2300"/>
          </a:p>
          <a:p>
            <a:pPr lvl="1" marL="541399" indent="-429386" defTabSz="896111">
              <a:lnSpc>
                <a:spcPct val="95000"/>
              </a:lnSpc>
              <a:spcBef>
                <a:spcPts val="0"/>
              </a:spcBef>
              <a:buClr>
                <a:srgbClr val="34476E"/>
              </a:buClr>
              <a:buFont typeface="Arial"/>
              <a:buChar char="•"/>
              <a:defRPr sz="1800"/>
            </a:pPr>
            <a:r>
              <a:rPr sz="2300">
                <a:solidFill>
                  <a:srgbClr val="34476E"/>
                </a:solidFill>
                <a:latin typeface="Arial"/>
                <a:ea typeface="Arial"/>
                <a:cs typeface="Arial"/>
                <a:sym typeface="Arial"/>
              </a:rPr>
              <a:t>ICPC wants your problems, I/O, and solutions after your contest is done, so be prepared to send those items their way (they post the problems online and students can solve those problems via the online judge)</a:t>
            </a:r>
            <a:endParaRPr sz="2300"/>
          </a:p>
          <a:p>
            <a:pPr lvl="2" marL="917892" indent="-357822" defTabSz="896111">
              <a:lnSpc>
                <a:spcPct val="95000"/>
              </a:lnSpc>
              <a:spcBef>
                <a:spcPts val="0"/>
              </a:spcBef>
              <a:buClr>
                <a:srgbClr val="34476E"/>
              </a:buClr>
              <a:buFont typeface="Arial"/>
              <a:buChar char=" "/>
              <a:defRPr sz="1800"/>
            </a:pPr>
            <a:r>
              <a:rPr sz="2300">
                <a:solidFill>
                  <a:srgbClr val="34476E"/>
                </a:solidFill>
                <a:latin typeface="Arial"/>
                <a:ea typeface="Arial"/>
                <a:cs typeface="Arial"/>
                <a:sym typeface="Arial"/>
              </a:rPr>
              <a:t>*</a:t>
            </a:r>
            <a:r>
              <a:rPr b="1" i="1" sz="2300">
                <a:solidFill>
                  <a:srgbClr val="34476E"/>
                </a:solidFill>
                <a:latin typeface="Arial"/>
                <a:ea typeface="Arial"/>
                <a:cs typeface="Arial"/>
                <a:sym typeface="Arial"/>
              </a:rPr>
              <a:t>harder than you think!</a:t>
            </a:r>
          </a:p>
        </p:txBody>
      </p:sp>
      <p:sp>
        <p:nvSpPr>
          <p:cNvPr id="121" name="Shape 121"/>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3" name="Shape 123"/>
          <p:cNvSpPr/>
          <p:nvPr>
            <p:ph type="title" idx="4294967295"/>
          </p:nvPr>
        </p:nvSpPr>
        <p:spPr>
          <a:xfrm>
            <a:off x="552448" y="216547"/>
            <a:ext cx="9055104" cy="1168403"/>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Other RCD Duties</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Test Contest</a:t>
            </a:r>
          </a:p>
        </p:txBody>
      </p:sp>
      <p:sp>
        <p:nvSpPr>
          <p:cNvPr id="124" name="Shape 124"/>
          <p:cNvSpPr/>
          <p:nvPr>
            <p:ph type="body" idx="4294967295"/>
          </p:nvPr>
        </p:nvSpPr>
        <p:spPr>
          <a:xfrm>
            <a:off x="552448" y="1689748"/>
            <a:ext cx="9055104" cy="5000098"/>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Used to find any problems: firewalls, software versions, etc. so you have time to correct them before the actual contest</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About 2-4 weeks before the contest</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“Mock contest”: submit problems, clarifications, judgments (you can use another regions problem set/data from a previous year)</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Each site should have at least 2 team machines (central judging site needs at least 2 judge machines)</a:t>
            </a:r>
          </a:p>
        </p:txBody>
      </p:sp>
      <p:sp>
        <p:nvSpPr>
          <p:cNvPr id="125" name="Shape 125"/>
          <p:cNvSpPr/>
          <p:nvPr>
            <p:ph type="sldNum" sz="quarter" idx="2"/>
          </p:nvPr>
        </p:nvSpPr>
        <p:spPr>
          <a:xfrm>
            <a:off x="720062" y="7006285"/>
            <a:ext cx="441459" cy="287086"/>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7" name="Shape 127"/>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Other Issues</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Fairness</a:t>
            </a:r>
          </a:p>
        </p:txBody>
      </p:sp>
      <p:sp>
        <p:nvSpPr>
          <p:cNvPr id="128" name="Shape 128"/>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Make sure all computers at all sites (including judges) have equivalent hardware (judge hardware can be better)</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For multi-site contests, if one site doesn’t have room for all 3 team members at a machine, then you must decide whether all sites must limit access, as well.</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Equally unfair: It is often impossible to be fair. It is often possible to be equally unfair. Example: printing fails at one site, have all sites disable printing.</a:t>
            </a:r>
          </a:p>
        </p:txBody>
      </p:sp>
      <p:sp>
        <p:nvSpPr>
          <p:cNvPr id="129" name="Shape 129"/>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1" name="Shape 131"/>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Other Issues</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Security</a:t>
            </a:r>
          </a:p>
        </p:txBody>
      </p:sp>
      <p:sp>
        <p:nvSpPr>
          <p:cNvPr id="132" name="Shape 132"/>
          <p:cNvSpPr/>
          <p:nvPr>
            <p:ph type="body" idx="4294967295"/>
          </p:nvPr>
        </p:nvSpPr>
        <p:spPr>
          <a:xfrm>
            <a:off x="658811" y="1627175"/>
            <a:ext cx="9055103" cy="5199077"/>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480059" indent="-368045" defTabSz="896111">
              <a:lnSpc>
                <a:spcPct val="95000"/>
              </a:lnSpc>
              <a:spcBef>
                <a:spcPts val="0"/>
              </a:spcBef>
              <a:buClr>
                <a:srgbClr val="34476E"/>
              </a:buClr>
              <a:buFont typeface="Arial"/>
              <a:buChar char="•"/>
              <a:defRPr sz="1800"/>
            </a:pPr>
            <a:r>
              <a:rPr sz="2300">
                <a:solidFill>
                  <a:srgbClr val="34476E"/>
                </a:solidFill>
                <a:latin typeface="Arial"/>
                <a:ea typeface="Arial"/>
                <a:cs typeface="Arial"/>
                <a:sym typeface="Arial"/>
              </a:rPr>
              <a:t>Physical security for problem set – both electronic and print (requires thought for distributed contest)</a:t>
            </a:r>
            <a:endParaRPr sz="2300"/>
          </a:p>
          <a:p>
            <a:pPr lvl="1" marL="480059" indent="-368045" defTabSz="896111">
              <a:lnSpc>
                <a:spcPct val="95000"/>
              </a:lnSpc>
              <a:spcBef>
                <a:spcPts val="0"/>
              </a:spcBef>
              <a:buClr>
                <a:srgbClr val="34476E"/>
              </a:buClr>
              <a:buFont typeface="Arial"/>
              <a:buChar char="•"/>
              <a:defRPr sz="1800"/>
            </a:pPr>
            <a:r>
              <a:rPr sz="2300">
                <a:solidFill>
                  <a:srgbClr val="34476E"/>
                </a:solidFill>
                <a:latin typeface="Arial"/>
                <a:ea typeface="Arial"/>
                <a:cs typeface="Arial"/>
                <a:sym typeface="Arial"/>
              </a:rPr>
              <a:t>Physically separate rooms for judges, systems, teams, coaches – no mingling!</a:t>
            </a:r>
            <a:endParaRPr sz="2300">
              <a:solidFill>
                <a:srgbClr val="34476E"/>
              </a:solidFill>
              <a:latin typeface="Arial"/>
              <a:ea typeface="Arial"/>
              <a:cs typeface="Arial"/>
              <a:sym typeface="Arial"/>
            </a:endParaRPr>
          </a:p>
          <a:p>
            <a:pPr lvl="1" marL="480059" indent="-368045" defTabSz="896111">
              <a:lnSpc>
                <a:spcPct val="95000"/>
              </a:lnSpc>
              <a:spcBef>
                <a:spcPts val="0"/>
              </a:spcBef>
              <a:buClr>
                <a:srgbClr val="34476E"/>
              </a:buClr>
              <a:buFont typeface="Arial"/>
              <a:buChar char="•"/>
              <a:defRPr sz="1800"/>
            </a:pPr>
            <a:r>
              <a:rPr sz="2300">
                <a:solidFill>
                  <a:srgbClr val="34476E"/>
                </a:solidFill>
                <a:latin typeface="Arial"/>
                <a:ea typeface="Arial"/>
                <a:cs typeface="Arial"/>
                <a:sym typeface="Arial"/>
              </a:rPr>
              <a:t>No electronics allowed (cell phones, scientific calculators, tablets, etc.)</a:t>
            </a:r>
            <a:endParaRPr sz="2300"/>
          </a:p>
          <a:p>
            <a:pPr lvl="1" marL="480059" indent="-368045" defTabSz="896111">
              <a:lnSpc>
                <a:spcPct val="95000"/>
              </a:lnSpc>
              <a:spcBef>
                <a:spcPts val="0"/>
              </a:spcBef>
              <a:buClr>
                <a:srgbClr val="34476E"/>
              </a:buClr>
              <a:buFont typeface="Arial"/>
              <a:buChar char="•"/>
              <a:defRPr sz="1800"/>
            </a:pPr>
            <a:r>
              <a:rPr sz="2300">
                <a:solidFill>
                  <a:srgbClr val="34476E"/>
                </a:solidFill>
                <a:latin typeface="Arial"/>
                <a:ea typeface="Arial"/>
                <a:cs typeface="Arial"/>
                <a:sym typeface="Arial"/>
              </a:rPr>
              <a:t>Staff Required: print runners, bathroom escorts/monitors, balloon runners (if used)</a:t>
            </a:r>
            <a:endParaRPr sz="2300"/>
          </a:p>
          <a:p>
            <a:pPr lvl="1" marL="480059" indent="-368045" defTabSz="896111">
              <a:lnSpc>
                <a:spcPct val="95000"/>
              </a:lnSpc>
              <a:spcBef>
                <a:spcPts val="0"/>
              </a:spcBef>
              <a:buClr>
                <a:srgbClr val="34476E"/>
              </a:buClr>
              <a:buFont typeface="Arial"/>
              <a:buChar char="•"/>
              <a:defRPr sz="1800"/>
            </a:pPr>
            <a:r>
              <a:rPr sz="2300">
                <a:solidFill>
                  <a:srgbClr val="34476E"/>
                </a:solidFill>
                <a:latin typeface="Arial"/>
                <a:ea typeface="Arial"/>
                <a:cs typeface="Arial"/>
                <a:sym typeface="Arial"/>
              </a:rPr>
              <a:t>Only balloon runners, print runners and systems personnel are allowed in contest room</a:t>
            </a:r>
            <a:endParaRPr sz="2300">
              <a:solidFill>
                <a:srgbClr val="34476E"/>
              </a:solidFill>
              <a:latin typeface="Arial"/>
              <a:ea typeface="Arial"/>
              <a:cs typeface="Arial"/>
              <a:sym typeface="Arial"/>
            </a:endParaRPr>
          </a:p>
          <a:p>
            <a:pPr lvl="1" marL="480059" indent="-368045" defTabSz="896111">
              <a:lnSpc>
                <a:spcPct val="95000"/>
              </a:lnSpc>
              <a:spcBef>
                <a:spcPts val="0"/>
              </a:spcBef>
              <a:buClr>
                <a:srgbClr val="34476E"/>
              </a:buClr>
              <a:buFont typeface="Arial"/>
              <a:buChar char="•"/>
              <a:defRPr sz="1800"/>
            </a:pPr>
            <a:r>
              <a:rPr sz="2300">
                <a:solidFill>
                  <a:srgbClr val="34476E"/>
                </a:solidFill>
                <a:latin typeface="Arial"/>
                <a:ea typeface="Arial"/>
                <a:cs typeface="Arial"/>
                <a:sym typeface="Arial"/>
              </a:rPr>
              <a:t>T-shirts or Badges – separate colors to identify, e.g.:</a:t>
            </a:r>
            <a:endParaRPr sz="2300"/>
          </a:p>
          <a:p>
            <a:pPr lvl="2" marL="859551" indent="-299481" defTabSz="896111">
              <a:lnSpc>
                <a:spcPct val="95000"/>
              </a:lnSpc>
              <a:spcBef>
                <a:spcPts val="0"/>
              </a:spcBef>
              <a:buClr>
                <a:srgbClr val="34476E"/>
              </a:buClr>
              <a:buSzPct val="80000"/>
              <a:buFont typeface="Courier New"/>
              <a:buChar char="o"/>
              <a:defRPr sz="1800"/>
            </a:pPr>
            <a:r>
              <a:rPr sz="2100">
                <a:solidFill>
                  <a:srgbClr val="34476E"/>
                </a:solidFill>
                <a:latin typeface="Arial"/>
                <a:ea typeface="Arial"/>
                <a:cs typeface="Arial"/>
                <a:sym typeface="Arial"/>
              </a:rPr>
              <a:t>White – teams</a:t>
            </a:r>
            <a:endParaRPr sz="2300"/>
          </a:p>
          <a:p>
            <a:pPr lvl="2" marL="859551" indent="-299481" defTabSz="896111">
              <a:lnSpc>
                <a:spcPct val="95000"/>
              </a:lnSpc>
              <a:spcBef>
                <a:spcPts val="0"/>
              </a:spcBef>
              <a:buClr>
                <a:srgbClr val="34476E"/>
              </a:buClr>
              <a:buSzPct val="80000"/>
              <a:buFont typeface="Courier New"/>
              <a:buChar char="o"/>
              <a:defRPr sz="1800"/>
            </a:pPr>
            <a:r>
              <a:rPr sz="2100">
                <a:solidFill>
                  <a:srgbClr val="34476E"/>
                </a:solidFill>
                <a:latin typeface="Arial"/>
                <a:ea typeface="Arial"/>
                <a:cs typeface="Arial"/>
                <a:sym typeface="Arial"/>
              </a:rPr>
              <a:t>Purple – coaches</a:t>
            </a:r>
            <a:endParaRPr sz="2300"/>
          </a:p>
          <a:p>
            <a:pPr lvl="2" marL="859551" indent="-299481" defTabSz="896111">
              <a:lnSpc>
                <a:spcPct val="95000"/>
              </a:lnSpc>
              <a:spcBef>
                <a:spcPts val="0"/>
              </a:spcBef>
              <a:buClr>
                <a:srgbClr val="34476E"/>
              </a:buClr>
              <a:buSzPct val="80000"/>
              <a:buFont typeface="Courier New"/>
              <a:buChar char="o"/>
              <a:defRPr sz="1800"/>
            </a:pPr>
            <a:r>
              <a:rPr sz="2100">
                <a:solidFill>
                  <a:srgbClr val="34476E"/>
                </a:solidFill>
                <a:latin typeface="Arial"/>
                <a:ea typeface="Arial"/>
                <a:cs typeface="Arial"/>
                <a:sym typeface="Arial"/>
              </a:rPr>
              <a:t>Orange – staff</a:t>
            </a:r>
            <a:endParaRPr sz="2300"/>
          </a:p>
          <a:p>
            <a:pPr lvl="2" marL="859551" indent="-299481" defTabSz="896111">
              <a:lnSpc>
                <a:spcPct val="95000"/>
              </a:lnSpc>
              <a:spcBef>
                <a:spcPts val="0"/>
              </a:spcBef>
              <a:buClr>
                <a:srgbClr val="34476E"/>
              </a:buClr>
              <a:buSzPct val="80000"/>
              <a:buFont typeface="Courier New"/>
              <a:buChar char="o"/>
              <a:defRPr sz="1800"/>
            </a:pPr>
            <a:r>
              <a:rPr sz="2100">
                <a:solidFill>
                  <a:srgbClr val="34476E"/>
                </a:solidFill>
                <a:latin typeface="Arial"/>
                <a:ea typeface="Arial"/>
                <a:cs typeface="Arial"/>
                <a:sym typeface="Arial"/>
              </a:rPr>
              <a:t>Blue – “special people”</a:t>
            </a:r>
            <a:endParaRPr sz="2300">
              <a:solidFill>
                <a:srgbClr val="34476E"/>
              </a:solidFill>
              <a:latin typeface="Arial"/>
              <a:ea typeface="Arial"/>
              <a:cs typeface="Arial"/>
              <a:sym typeface="Arial"/>
            </a:endParaRPr>
          </a:p>
          <a:p>
            <a:pPr lvl="1" marL="480059" indent="-368045" defTabSz="896111">
              <a:lnSpc>
                <a:spcPct val="95000"/>
              </a:lnSpc>
              <a:spcBef>
                <a:spcPts val="0"/>
              </a:spcBef>
              <a:buClr>
                <a:srgbClr val="34476E"/>
              </a:buClr>
              <a:buFont typeface="Arial"/>
              <a:buChar char="•"/>
              <a:defRPr sz="1800"/>
            </a:pPr>
            <a:r>
              <a:rPr sz="2300">
                <a:solidFill>
                  <a:srgbClr val="34476E"/>
                </a:solidFill>
                <a:latin typeface="Arial"/>
                <a:ea typeface="Arial"/>
                <a:cs typeface="Arial"/>
                <a:sym typeface="Arial"/>
              </a:rPr>
              <a:t>P</a:t>
            </a:r>
            <a:r>
              <a:rPr sz="2100">
                <a:solidFill>
                  <a:srgbClr val="34476E"/>
                </a:solidFill>
                <a:latin typeface="Arial"/>
                <a:ea typeface="Arial"/>
                <a:cs typeface="Arial"/>
                <a:sym typeface="Arial"/>
              </a:rPr>
              <a:t>ersonal rule: Do not do anything that can be perceived as cheating</a:t>
            </a:r>
          </a:p>
        </p:txBody>
      </p:sp>
      <p:sp>
        <p:nvSpPr>
          <p:cNvPr id="133" name="Shape 133"/>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Shape 135"/>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Other Issues</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T-shirts</a:t>
            </a:r>
          </a:p>
        </p:txBody>
      </p:sp>
      <p:sp>
        <p:nvSpPr>
          <p:cNvPr id="136" name="Shape 136"/>
          <p:cNvSpPr/>
          <p:nvPr>
            <p:ph type="body" idx="4294967295"/>
          </p:nvPr>
        </p:nvSpPr>
        <p:spPr>
          <a:xfrm>
            <a:off x="552448" y="1807090"/>
            <a:ext cx="9055104" cy="5066575"/>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Need *at least* 2 weeks time for t-shirt makers (don't forget about time to ship to location)</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Need shirts for teams, judges, systems team, other staff/volunteers</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Teams fill out sizes at the online site (though many teams don’t, which is problematic: decide what the “default” size will be if none is provided)</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For multi-site contests, need to mail out t-shirt at least a week before the contest (OR have each site order own t-shirts, they can get shirt sizes from web site)</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Remember: t-shirts are your advertising, get extra</a:t>
            </a:r>
          </a:p>
        </p:txBody>
      </p:sp>
      <p:sp>
        <p:nvSpPr>
          <p:cNvPr id="137" name="Shape 137"/>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9" name="Shape 139"/>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Other Issues</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Contest Web Site</a:t>
            </a:r>
          </a:p>
        </p:txBody>
      </p:sp>
      <p:sp>
        <p:nvSpPr>
          <p:cNvPr id="140" name="Shape 140"/>
          <p:cNvSpPr/>
          <p:nvPr>
            <p:ph type="body" idx="4294967295"/>
          </p:nvPr>
        </p:nvSpPr>
        <p:spPr>
          <a:xfrm>
            <a:off x="552448" y="1829745"/>
            <a:ext cx="9055104" cy="5021264"/>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Obviously, you should have a regional contest web site</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For multi-site contests, each local site should have a web site or a subsection of your site with information such as:</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Directions</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Parking</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Hotels</a:t>
            </a:r>
            <a:endParaRPr sz="2400">
              <a:solidFill>
                <a:srgbClr val="34476E"/>
              </a:solidFill>
              <a:latin typeface="Arial"/>
              <a:ea typeface="Arial"/>
              <a:cs typeface="Arial"/>
              <a:sym typeface="Arial"/>
            </a:endParaRPr>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Contest Day Itinerary</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All sites for the contest should contain an itinerary of events if at all possible</a:t>
            </a:r>
          </a:p>
        </p:txBody>
      </p:sp>
      <p:sp>
        <p:nvSpPr>
          <p:cNvPr id="141" name="Shape 141"/>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3" name="Shape 143"/>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Other Issues</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Miscellaneous</a:t>
            </a:r>
          </a:p>
        </p:txBody>
      </p:sp>
      <p:sp>
        <p:nvSpPr>
          <p:cNvPr id="144" name="Shape 144"/>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Parking – should post info on local site web site and post signs for the contest</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Signage to help teams find the building/room where contest is</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Publicity for contest (TV, newspapers)</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Announcements of winners</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For multi-site contests, visit remote sites, if possible</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Helps to know the people there</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View contest areas to ensure suitability</a:t>
            </a:r>
          </a:p>
        </p:txBody>
      </p:sp>
      <p:sp>
        <p:nvSpPr>
          <p:cNvPr id="145" name="Shape 145"/>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7" name="Shape 147"/>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
        <p:nvSpPr>
          <p:cNvPr id="148" name="Shape 148"/>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Other Issues</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Future Attendence</a:t>
            </a:r>
          </a:p>
        </p:txBody>
      </p:sp>
      <p:sp>
        <p:nvSpPr>
          <p:cNvPr id="149" name="Shape 149"/>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Happy coaches and teams come back</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Food helps (if it is good)</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Gifts help</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Organization improves the experience</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Prizes to reward success help</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Having a schedule and sticking to it</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Consistency, make small changes from year to year</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Make the coaches welcome, make the students </a:t>
            </a:r>
            <a:r>
              <a:rPr i="1" sz="2400">
                <a:solidFill>
                  <a:srgbClr val="34476E"/>
                </a:solidFill>
                <a:latin typeface="Arial"/>
                <a:ea typeface="Arial"/>
                <a:cs typeface="Arial"/>
                <a:sym typeface="Arial"/>
              </a:rPr>
              <a:t>believe</a:t>
            </a:r>
            <a:r>
              <a:rPr sz="2400">
                <a:solidFill>
                  <a:srgbClr val="34476E"/>
                </a:solidFill>
                <a:latin typeface="Arial"/>
                <a:ea typeface="Arial"/>
                <a:cs typeface="Arial"/>
                <a:sym typeface="Arial"/>
              </a:rPr>
              <a:t> you are happy they are there</a:t>
            </a:r>
          </a:p>
        </p:txBody>
      </p:sp>
    </p:spTree>
  </p:cSld>
  <p:clrMapOvr>
    <a:masterClrMapping/>
  </p:clrMapOvr>
  <p:transitio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1" name="Shape 151"/>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
        <p:nvSpPr>
          <p:cNvPr id="152" name="Shape 152"/>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Other Issues</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Communication</a:t>
            </a:r>
          </a:p>
        </p:txBody>
      </p:sp>
      <p:sp>
        <p:nvSpPr>
          <p:cNvPr id="153" name="Shape 153"/>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620485" indent="-506185">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You must talk with the coaches/teams (welcome, cover rules, problem discussion, awards, …) </a:t>
            </a:r>
            <a:endParaRPr sz="2400">
              <a:solidFill>
                <a:srgbClr val="34476E"/>
              </a:solidFill>
              <a:latin typeface="Arial"/>
              <a:ea typeface="Arial"/>
              <a:cs typeface="Arial"/>
              <a:sym typeface="Arial"/>
            </a:endParaRPr>
          </a:p>
          <a:p>
            <a:pPr lvl="1" marL="620485" indent="-506185">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Single site contests need a big room</a:t>
            </a:r>
            <a:endParaRPr sz="2400">
              <a:solidFill>
                <a:srgbClr val="34476E"/>
              </a:solidFill>
              <a:latin typeface="Arial"/>
              <a:ea typeface="Arial"/>
              <a:cs typeface="Arial"/>
              <a:sym typeface="Arial"/>
            </a:endParaRPr>
          </a:p>
          <a:p>
            <a:pPr lvl="1" marL="620485" indent="-506185">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Multi-site contests need an electronic big room (not as easy as it sounds)</a:t>
            </a:r>
            <a:endParaRPr sz="2400">
              <a:solidFill>
                <a:srgbClr val="34476E"/>
              </a:solidFill>
              <a:latin typeface="Arial"/>
              <a:ea typeface="Arial"/>
              <a:cs typeface="Arial"/>
              <a:sym typeface="Arial"/>
            </a:endParaRPr>
          </a:p>
          <a:p>
            <a:pPr lvl="1" marL="620485" indent="-506185">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Plan a short session between practice and contest to clarify rules and procedures</a:t>
            </a:r>
            <a:endParaRPr sz="2400">
              <a:solidFill>
                <a:srgbClr val="34476E"/>
              </a:solidFill>
              <a:latin typeface="Arial"/>
              <a:ea typeface="Arial"/>
              <a:cs typeface="Arial"/>
              <a:sym typeface="Arial"/>
            </a:endParaRPr>
          </a:p>
          <a:p>
            <a:pPr lvl="1" marL="620485" indent="-506185">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Plan to have the judges discuss the problem set and data at the close of the contest</a:t>
            </a:r>
            <a:endParaRPr sz="2400">
              <a:solidFill>
                <a:srgbClr val="34476E"/>
              </a:solidFill>
              <a:latin typeface="Arial"/>
              <a:ea typeface="Arial"/>
              <a:cs typeface="Arial"/>
              <a:sym typeface="Arial"/>
            </a:endParaRPr>
          </a:p>
          <a:p>
            <a:pPr lvl="1" marL="620485" indent="-506185">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Have printed copies of results for teams to leave with</a:t>
            </a:r>
          </a:p>
        </p:txBody>
      </p:sp>
      <p:sp>
        <p:nvSpPr>
          <p:cNvPr id="154" name="Shape 154"/>
          <p:cNvSpPr/>
          <p:nvPr/>
        </p:nvSpPr>
        <p:spPr>
          <a:xfrm>
            <a:off x="7280275" y="6942136"/>
            <a:ext cx="2119314" cy="19564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r">
              <a:defRPr sz="1400">
                <a:latin typeface="Times New Roman"/>
                <a:ea typeface="Times New Roman"/>
                <a:cs typeface="Times New Roman"/>
                <a:sym typeface="Times New Roman"/>
              </a:defRPr>
            </a:lvl1pPr>
          </a:lstStyle>
          <a:p>
            <a:pPr lvl="0">
              <a:defRPr sz="1800"/>
            </a:pPr>
            <a:r>
              <a:rPr sz="1400"/>
              <a:t>￼</a:t>
            </a:r>
          </a:p>
        </p:txBody>
      </p:sp>
    </p:spTree>
  </p:cSld>
  <p:clrMapOvr>
    <a:masterClrMapping/>
  </p:clrMapOvr>
  <p:transitio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6" name="Shape 156"/>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
        <p:nvSpPr>
          <p:cNvPr id="157" name="Shape 157"/>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Other Issues</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Prizes</a:t>
            </a:r>
          </a:p>
        </p:txBody>
      </p:sp>
      <p:sp>
        <p:nvSpPr>
          <p:cNvPr id="158" name="Shape 158"/>
          <p:cNvSpPr/>
          <p:nvPr>
            <p:ph type="body" idx="4294967295"/>
          </p:nvPr>
        </p:nvSpPr>
        <p:spPr>
          <a:xfrm>
            <a:off x="552448" y="1769267"/>
            <a:ext cx="9055104" cy="4927603"/>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Obviously the winner gets a prize</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Maybe top 5 or top 10 do</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Certificates only may be adequate for 6-10</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Plaques can be inexpensive and rewarding</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Extra prize(s) for categories</a:t>
            </a:r>
            <a:endParaRPr sz="2400">
              <a:solidFill>
                <a:srgbClr val="34476E"/>
              </a:solidFill>
              <a:latin typeface="Arial"/>
              <a:ea typeface="Arial"/>
              <a:cs typeface="Arial"/>
              <a:sym typeface="Arial"/>
            </a:endParaRPr>
          </a:p>
          <a:p>
            <a:pPr lvl="2" marL="1371600" indent="-457200">
              <a:lnSpc>
                <a:spcPct val="95000"/>
              </a:lnSpc>
              <a:spcBef>
                <a:spcPts val="0"/>
              </a:spcBef>
              <a:buClr>
                <a:srgbClr val="34476E"/>
              </a:buClr>
              <a:buFont typeface="Arial"/>
              <a:defRPr sz="1800"/>
            </a:pPr>
            <a:r>
              <a:rPr sz="2400">
                <a:solidFill>
                  <a:srgbClr val="34476E"/>
                </a:solidFill>
                <a:latin typeface="Arial"/>
                <a:ea typeface="Arial"/>
                <a:cs typeface="Arial"/>
                <a:sym typeface="Arial"/>
              </a:rPr>
              <a:t>Best in state</a:t>
            </a:r>
            <a:endParaRPr sz="2400">
              <a:solidFill>
                <a:srgbClr val="34476E"/>
              </a:solidFill>
              <a:latin typeface="Arial"/>
              <a:ea typeface="Arial"/>
              <a:cs typeface="Arial"/>
              <a:sym typeface="Arial"/>
            </a:endParaRPr>
          </a:p>
          <a:p>
            <a:pPr lvl="2" marL="1371600" indent="-457200">
              <a:lnSpc>
                <a:spcPct val="95000"/>
              </a:lnSpc>
              <a:spcBef>
                <a:spcPts val="0"/>
              </a:spcBef>
              <a:buClr>
                <a:srgbClr val="34476E"/>
              </a:buClr>
              <a:buFont typeface="Arial"/>
              <a:defRPr sz="1800"/>
            </a:pPr>
            <a:r>
              <a:rPr sz="2400">
                <a:solidFill>
                  <a:srgbClr val="34476E"/>
                </a:solidFill>
                <a:latin typeface="Arial"/>
                <a:ea typeface="Arial"/>
                <a:cs typeface="Arial"/>
                <a:sym typeface="Arial"/>
              </a:rPr>
              <a:t>Best without a graduate program</a:t>
            </a:r>
            <a:endParaRPr sz="2400">
              <a:solidFill>
                <a:srgbClr val="34476E"/>
              </a:solidFill>
              <a:latin typeface="Arial"/>
              <a:ea typeface="Arial"/>
              <a:cs typeface="Arial"/>
              <a:sym typeface="Arial"/>
            </a:endParaRPr>
          </a:p>
          <a:p>
            <a:pPr lvl="2" marL="1371600" indent="-457200">
              <a:lnSpc>
                <a:spcPct val="95000"/>
              </a:lnSpc>
              <a:spcBef>
                <a:spcPts val="0"/>
              </a:spcBef>
              <a:buClr>
                <a:srgbClr val="34476E"/>
              </a:buClr>
              <a:buFont typeface="Arial"/>
              <a:defRPr sz="1800"/>
            </a:pPr>
            <a:r>
              <a:rPr sz="2400">
                <a:solidFill>
                  <a:srgbClr val="34476E"/>
                </a:solidFill>
                <a:latin typeface="Arial"/>
                <a:ea typeface="Arial"/>
                <a:cs typeface="Arial"/>
                <a:sym typeface="Arial"/>
              </a:rPr>
              <a:t>First to solve each problem</a:t>
            </a:r>
            <a:endParaRPr sz="2400">
              <a:solidFill>
                <a:srgbClr val="34476E"/>
              </a:solidFill>
              <a:latin typeface="Arial"/>
              <a:ea typeface="Arial"/>
              <a:cs typeface="Arial"/>
              <a:sym typeface="Arial"/>
            </a:endParaRPr>
          </a:p>
          <a:p>
            <a:pPr lvl="2" marL="1371600" indent="-457200">
              <a:lnSpc>
                <a:spcPct val="95000"/>
              </a:lnSpc>
              <a:spcBef>
                <a:spcPts val="0"/>
              </a:spcBef>
              <a:buClr>
                <a:srgbClr val="34476E"/>
              </a:buClr>
              <a:buFont typeface="Arial"/>
              <a:defRPr sz="1800"/>
            </a:pPr>
            <a:r>
              <a:rPr sz="2400">
                <a:solidFill>
                  <a:srgbClr val="34476E"/>
                </a:solidFill>
                <a:latin typeface="Arial"/>
                <a:ea typeface="Arial"/>
                <a:cs typeface="Arial"/>
                <a:sym typeface="Arial"/>
              </a:rPr>
              <a:t>Last to solve problem (promote working to last minute)</a:t>
            </a:r>
            <a:endParaRPr sz="2400">
              <a:solidFill>
                <a:srgbClr val="34476E"/>
              </a:solidFill>
              <a:latin typeface="Arial"/>
              <a:ea typeface="Arial"/>
              <a:cs typeface="Arial"/>
              <a:sym typeface="Arial"/>
            </a:endParaRPr>
          </a:p>
          <a:p>
            <a:pPr lvl="2" marL="1371600" indent="-457200">
              <a:lnSpc>
                <a:spcPct val="95000"/>
              </a:lnSpc>
              <a:spcBef>
                <a:spcPts val="0"/>
              </a:spcBef>
              <a:buClr>
                <a:srgbClr val="34476E"/>
              </a:buClr>
              <a:buFont typeface="Arial"/>
              <a:defRPr sz="1800"/>
            </a:pPr>
            <a:r>
              <a:rPr sz="2400">
                <a:solidFill>
                  <a:srgbClr val="34476E"/>
                </a:solidFill>
                <a:latin typeface="Arial"/>
                <a:ea typeface="Arial"/>
                <a:cs typeface="Arial"/>
                <a:sym typeface="Arial"/>
              </a:rPr>
              <a:t>Site prizes</a:t>
            </a:r>
          </a:p>
        </p:txBody>
      </p:sp>
      <p:sp>
        <p:nvSpPr>
          <p:cNvPr id="159" name="Shape 159"/>
          <p:cNvSpPr/>
          <p:nvPr/>
        </p:nvSpPr>
        <p:spPr>
          <a:xfrm>
            <a:off x="7280275" y="6942136"/>
            <a:ext cx="2119314" cy="19564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r">
              <a:defRPr sz="1400">
                <a:latin typeface="Times New Roman"/>
                <a:ea typeface="Times New Roman"/>
                <a:cs typeface="Times New Roman"/>
                <a:sym typeface="Times New Roman"/>
              </a:defRPr>
            </a:lvl1pPr>
          </a:lstStyle>
          <a:p>
            <a:pPr lvl="0">
              <a:defRPr sz="1800"/>
            </a:pPr>
            <a:r>
              <a:rPr sz="1400"/>
              <a:t>￼</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 name="Shape 19"/>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nSpc>
                <a:spcPct val="95000"/>
              </a:lnSpc>
              <a:defRPr sz="4800">
                <a:solidFill>
                  <a:srgbClr val="AE0C25"/>
                </a:solidFill>
                <a:latin typeface="Arial"/>
                <a:ea typeface="Arial"/>
                <a:cs typeface="Arial"/>
                <a:sym typeface="Arial"/>
              </a:defRPr>
            </a:lvl1pPr>
          </a:lstStyle>
          <a:p>
            <a:pPr lvl="0">
              <a:defRPr sz="1800">
                <a:solidFill>
                  <a:srgbClr val="000000"/>
                </a:solidFill>
              </a:defRPr>
            </a:pPr>
            <a:r>
              <a:rPr sz="4800">
                <a:solidFill>
                  <a:srgbClr val="AE0C25"/>
                </a:solidFill>
              </a:rPr>
              <a:t>Who’s Who</a:t>
            </a:r>
          </a:p>
        </p:txBody>
      </p:sp>
      <p:sp>
        <p:nvSpPr>
          <p:cNvPr id="20" name="Shape 20"/>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Bill Poucher</a:t>
            </a:r>
            <a:r>
              <a:rPr sz="2400">
                <a:solidFill>
                  <a:srgbClr val="34476E"/>
                </a:solidFill>
                <a:latin typeface="Arial"/>
                <a:ea typeface="Arial"/>
                <a:cs typeface="Arial"/>
                <a:sym typeface="Arial"/>
              </a:rPr>
              <a:t> – ICPC Executive Director, aka, “Head Honcho”</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Marsha Poucher</a:t>
            </a:r>
            <a:r>
              <a:rPr sz="2400">
                <a:solidFill>
                  <a:srgbClr val="34476E"/>
                </a:solidFill>
                <a:latin typeface="Arial"/>
                <a:ea typeface="Arial"/>
                <a:cs typeface="Arial"/>
                <a:sym typeface="Arial"/>
              </a:rPr>
              <a:t> – Contest Manager, helps with almost everything</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James Comer</a:t>
            </a:r>
            <a:r>
              <a:rPr sz="2400">
                <a:solidFill>
                  <a:srgbClr val="34476E"/>
                </a:solidFill>
                <a:latin typeface="Arial"/>
                <a:ea typeface="Arial"/>
                <a:cs typeface="Arial"/>
                <a:sym typeface="Arial"/>
              </a:rPr>
              <a:t> – Director-Regional Contests, deals with all problems</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John Clevenger</a:t>
            </a:r>
            <a:r>
              <a:rPr sz="2400">
                <a:solidFill>
                  <a:srgbClr val="34476E"/>
                </a:solidFill>
                <a:latin typeface="Arial"/>
                <a:ea typeface="Arial"/>
                <a:cs typeface="Arial"/>
                <a:sym typeface="Arial"/>
              </a:rPr>
              <a:t> – Director-Contest Systems (also head of PC</a:t>
            </a:r>
            <a:r>
              <a:rPr baseline="29416" sz="2400">
                <a:solidFill>
                  <a:srgbClr val="34476E"/>
                </a:solidFill>
                <a:latin typeface="Arial"/>
                <a:ea typeface="Arial"/>
                <a:cs typeface="Arial"/>
                <a:sym typeface="Arial"/>
              </a:rPr>
              <a:t>2 </a:t>
            </a:r>
            <a:r>
              <a:rPr sz="2400">
                <a:solidFill>
                  <a:srgbClr val="34476E"/>
                </a:solidFill>
                <a:latin typeface="Arial"/>
                <a:ea typeface="Arial"/>
                <a:cs typeface="Arial"/>
                <a:sym typeface="Arial"/>
              </a:rPr>
              <a:t>Contest Software Team)</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Debbie Kilbride</a:t>
            </a:r>
            <a:r>
              <a:rPr sz="2400">
                <a:solidFill>
                  <a:srgbClr val="34476E"/>
                </a:solidFill>
                <a:latin typeface="Arial"/>
                <a:ea typeface="Arial"/>
                <a:cs typeface="Arial"/>
                <a:sym typeface="Arial"/>
              </a:rPr>
              <a:t> – IBM liaison – provides funding for the contests (prizes, software, etc.)</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Super Regional Director</a:t>
            </a:r>
            <a:r>
              <a:rPr sz="2400">
                <a:solidFill>
                  <a:srgbClr val="34476E"/>
                </a:solidFill>
                <a:latin typeface="Arial"/>
                <a:ea typeface="Arial"/>
                <a:cs typeface="Arial"/>
                <a:sym typeface="Arial"/>
              </a:rPr>
              <a:t> — get to know your boss</a:t>
            </a:r>
          </a:p>
        </p:txBody>
      </p:sp>
      <p:sp>
        <p:nvSpPr>
          <p:cNvPr id="21" name="Shape 21"/>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1" name="Shape 161"/>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lnSpc>
                <a:spcPct val="95000"/>
              </a:lnSpc>
              <a:defRPr sz="1800"/>
            </a:pPr>
            <a:r>
              <a:rPr sz="4800">
                <a:solidFill>
                  <a:srgbClr val="AE0C25"/>
                </a:solidFill>
                <a:latin typeface="Arial Bold"/>
                <a:ea typeface="Arial Bold"/>
                <a:cs typeface="Arial Bold"/>
                <a:sym typeface="Arial Bold"/>
              </a:rPr>
              <a:t>Budget</a:t>
            </a:r>
            <a:r>
              <a:rPr sz="4900">
                <a:solidFill>
                  <a:srgbClr val="AE0C25"/>
                </a:solidFill>
                <a:latin typeface="Arial"/>
                <a:ea typeface="Arial"/>
                <a:cs typeface="Arial"/>
                <a:sym typeface="Arial"/>
              </a:rPr>
              <a:t> </a:t>
            </a:r>
          </a:p>
        </p:txBody>
      </p:sp>
      <p:sp>
        <p:nvSpPr>
          <p:cNvPr id="162" name="Shape 162"/>
          <p:cNvSpPr/>
          <p:nvPr>
            <p:ph type="body" idx="4294967295"/>
          </p:nvPr>
        </p:nvSpPr>
        <p:spPr>
          <a:xfrm>
            <a:off x="552448" y="1820333"/>
            <a:ext cx="9055104" cy="5056817"/>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Start up a checking account</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Allows you to keep track of paid registrations</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Allows you to keep track of expenses</a:t>
            </a:r>
            <a:endParaRPr sz="2400">
              <a:solidFill>
                <a:srgbClr val="34476E"/>
              </a:solidFill>
              <a:latin typeface="Arial"/>
              <a:ea typeface="Arial"/>
              <a:cs typeface="Arial"/>
              <a:sym typeface="Arial"/>
            </a:endParaRPr>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if you use a school account, you may have trouble/restrictions spending money on some items</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Registration fees are added to the IBM funding to cover entire cost of contest.</a:t>
            </a:r>
            <a:endParaRPr sz="2400">
              <a:solidFill>
                <a:srgbClr val="34476E"/>
              </a:solidFill>
              <a:latin typeface="Arial"/>
              <a:ea typeface="Arial"/>
              <a:cs typeface="Arial"/>
              <a:sym typeface="Arial"/>
            </a:endParaRPr>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Keep as low as possible, but make sure you can pay for everything you want at your contest</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Some regions allow each site to determine the registration fee</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Budget must include travel expenses for attending next year’s ICPC (leave some extra to plan for unexpected costs)</a:t>
            </a:r>
          </a:p>
        </p:txBody>
      </p:sp>
      <p:sp>
        <p:nvSpPr>
          <p:cNvPr id="163" name="Shape 163"/>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5" name="Shape 165"/>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nSpc>
                <a:spcPct val="95000"/>
              </a:lnSpc>
              <a:defRPr sz="4800">
                <a:solidFill>
                  <a:srgbClr val="AE0C25"/>
                </a:solidFill>
                <a:latin typeface="Arial Bold"/>
                <a:ea typeface="Arial Bold"/>
                <a:cs typeface="Arial Bold"/>
                <a:sym typeface="Arial Bold"/>
              </a:defRPr>
            </a:lvl1pPr>
          </a:lstStyle>
          <a:p>
            <a:pPr lvl="0">
              <a:defRPr sz="1800">
                <a:solidFill>
                  <a:srgbClr val="000000"/>
                </a:solidFill>
              </a:defRPr>
            </a:pPr>
            <a:r>
              <a:rPr sz="4800">
                <a:solidFill>
                  <a:srgbClr val="AE0C25"/>
                </a:solidFill>
              </a:rPr>
              <a:t>Budget</a:t>
            </a:r>
          </a:p>
        </p:txBody>
      </p:sp>
      <p:sp>
        <p:nvSpPr>
          <p:cNvPr id="166" name="Shape 166"/>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For multi-site contests, decide how much to allocate to the sites – based on the number of teams</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Plan on paying for travel (hotel, food) for the head judge and judge team. It is important that they are on site.</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Consider a small reward for head systems</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Rental costs (rooms, tables, chairs, equipment) </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Consider funding a post contest celebration for staff/judges to reward them for their hard work</a:t>
            </a:r>
          </a:p>
        </p:txBody>
      </p:sp>
      <p:sp>
        <p:nvSpPr>
          <p:cNvPr id="167" name="Shape 167"/>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9" name="Shape 169"/>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Bold"/>
                <a:ea typeface="Arial Bold"/>
                <a:cs typeface="Arial Bold"/>
                <a:sym typeface="Arial Bold"/>
              </a:rPr>
              <a:t>Budget</a:t>
            </a:r>
            <a:endParaRPr sz="4700">
              <a:solidFill>
                <a:srgbClr val="AE0C25"/>
              </a:solidFill>
              <a:latin typeface="Arial Bold"/>
              <a:ea typeface="Arial Bold"/>
              <a:cs typeface="Arial Bold"/>
              <a:sym typeface="Arial Bold"/>
            </a:endParaRPr>
          </a:p>
          <a:p>
            <a:pPr lvl="0" defTabSz="896111">
              <a:lnSpc>
                <a:spcPct val="95000"/>
              </a:lnSpc>
              <a:defRPr sz="1800"/>
            </a:pPr>
            <a:r>
              <a:rPr sz="3500">
                <a:solidFill>
                  <a:srgbClr val="34476E"/>
                </a:solidFill>
                <a:latin typeface="Arial"/>
                <a:ea typeface="Arial"/>
                <a:cs typeface="Arial"/>
                <a:sym typeface="Arial"/>
              </a:rPr>
              <a:t>Other Expenses (they add up!)</a:t>
            </a:r>
          </a:p>
        </p:txBody>
      </p:sp>
      <p:sp>
        <p:nvSpPr>
          <p:cNvPr id="170" name="Shape 170"/>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Printing costs</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Shipping costs</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Food/drink</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Balloons/helium/ribbon/scissors</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Rentals</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T-shirts</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Prizes/gifts</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Travel </a:t>
            </a:r>
            <a:endParaRPr sz="2400">
              <a:solidFill>
                <a:srgbClr val="34476E"/>
              </a:solidFill>
              <a:latin typeface="Arial"/>
              <a:ea typeface="Arial"/>
              <a:cs typeface="Arial"/>
              <a:sym typeface="Arial"/>
            </a:endParaRPr>
          </a:p>
          <a:p>
            <a:pPr lvl="2" marL="1371600" indent="-457200">
              <a:lnSpc>
                <a:spcPct val="95000"/>
              </a:lnSpc>
              <a:spcBef>
                <a:spcPts val="0"/>
              </a:spcBef>
              <a:buClr>
                <a:srgbClr val="34476E"/>
              </a:buClr>
              <a:buFont typeface="Arial"/>
              <a:defRPr sz="1800"/>
            </a:pPr>
            <a:r>
              <a:rPr sz="2400">
                <a:solidFill>
                  <a:srgbClr val="34476E"/>
                </a:solidFill>
                <a:latin typeface="Arial"/>
                <a:ea typeface="Arial"/>
                <a:cs typeface="Arial"/>
                <a:sym typeface="Arial"/>
              </a:rPr>
              <a:t>To contest site</a:t>
            </a:r>
            <a:endParaRPr sz="2400">
              <a:solidFill>
                <a:srgbClr val="34476E"/>
              </a:solidFill>
              <a:latin typeface="Arial"/>
              <a:ea typeface="Arial"/>
              <a:cs typeface="Arial"/>
              <a:sym typeface="Arial"/>
            </a:endParaRPr>
          </a:p>
          <a:p>
            <a:pPr lvl="2" marL="1371600" indent="-457200">
              <a:lnSpc>
                <a:spcPct val="95000"/>
              </a:lnSpc>
              <a:spcBef>
                <a:spcPts val="0"/>
              </a:spcBef>
              <a:buClr>
                <a:srgbClr val="34476E"/>
              </a:buClr>
              <a:buFont typeface="Arial"/>
              <a:defRPr sz="1800"/>
            </a:pPr>
            <a:r>
              <a:rPr sz="2400">
                <a:solidFill>
                  <a:srgbClr val="34476E"/>
                </a:solidFill>
                <a:latin typeface="Arial"/>
                <a:ea typeface="Arial"/>
                <a:cs typeface="Arial"/>
                <a:sym typeface="Arial"/>
              </a:rPr>
              <a:t>To next RCD Symposium (If you can not make it to the next RCD Symposium, please send a representative in your place)</a:t>
            </a:r>
          </a:p>
        </p:txBody>
      </p:sp>
      <p:sp>
        <p:nvSpPr>
          <p:cNvPr id="171" name="Shape 171"/>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3" name="Shape 173"/>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
        <p:nvSpPr>
          <p:cNvPr id="174" name="Shape 174"/>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nSpc>
                <a:spcPct val="95000"/>
              </a:lnSpc>
              <a:defRPr sz="4800">
                <a:solidFill>
                  <a:srgbClr val="AE0C25"/>
                </a:solidFill>
                <a:latin typeface="Arial Bold"/>
                <a:ea typeface="Arial Bold"/>
                <a:cs typeface="Arial Bold"/>
                <a:sym typeface="Arial Bold"/>
              </a:defRPr>
            </a:lvl1pPr>
          </a:lstStyle>
          <a:p>
            <a:pPr lvl="0">
              <a:defRPr sz="1800">
                <a:solidFill>
                  <a:srgbClr val="000000"/>
                </a:solidFill>
              </a:defRPr>
            </a:pPr>
            <a:r>
              <a:rPr sz="4800">
                <a:solidFill>
                  <a:srgbClr val="AE0C25"/>
                </a:solidFill>
              </a:rPr>
              <a:t>Income</a:t>
            </a:r>
          </a:p>
        </p:txBody>
      </p:sp>
      <p:sp>
        <p:nvSpPr>
          <p:cNvPr id="175" name="Shape 175"/>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You will receive a check form IBM. It will be an amount times the number of teams that participated in your regional last year.</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You may charge an admission fee (rather than a late fee, have a discounted early registration fee and a normal fee — some schools cannot pay late fees).</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You may have additional sponsors. Remember IBM is the primary sponsor. Anyone else is a secondary sponsor. Their name and log may not be displayed more prominently (and should be at least slightly less) than IBM’s name/logo.</a:t>
            </a:r>
          </a:p>
        </p:txBody>
      </p:sp>
      <p:sp>
        <p:nvSpPr>
          <p:cNvPr id="176" name="Shape 176"/>
          <p:cNvSpPr/>
          <p:nvPr/>
        </p:nvSpPr>
        <p:spPr>
          <a:xfrm>
            <a:off x="720062" y="7145336"/>
            <a:ext cx="441459" cy="19564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r">
              <a:defRPr sz="1400">
                <a:solidFill>
                  <a:srgbClr val="34476E"/>
                </a:solidFill>
                <a:latin typeface="Times New Roman"/>
                <a:ea typeface="Times New Roman"/>
                <a:cs typeface="Times New Roman"/>
                <a:sym typeface="Times New Roman"/>
              </a:defRPr>
            </a:lvl1pPr>
          </a:lstStyle>
          <a:p>
            <a:pPr lvl="0">
              <a:defRPr sz="1800">
                <a:solidFill>
                  <a:srgbClr val="000000"/>
                </a:solidFill>
              </a:defRPr>
            </a:pPr>
            <a:r>
              <a:rPr sz="1400">
                <a:solidFill>
                  <a:srgbClr val="34476E"/>
                </a:solidFill>
              </a:rPr>
              <a:t>￼</a:t>
            </a:r>
          </a:p>
        </p:txBody>
      </p:sp>
    </p:spTree>
  </p:cSld>
  <p:clrMapOvr>
    <a:masterClrMapping/>
  </p:clrMapOvr>
  <p:transition spd="med" advClick="1"/>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8" name="Shape 178"/>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nSpc>
                <a:spcPct val="95000"/>
              </a:lnSpc>
              <a:defRPr sz="4800">
                <a:solidFill>
                  <a:srgbClr val="AE0C25"/>
                </a:solidFill>
                <a:latin typeface="Arial"/>
                <a:ea typeface="Arial"/>
                <a:cs typeface="Arial"/>
                <a:sym typeface="Arial"/>
              </a:defRPr>
            </a:lvl1pPr>
          </a:lstStyle>
          <a:p>
            <a:pPr lvl="0">
              <a:defRPr sz="1800">
                <a:solidFill>
                  <a:srgbClr val="000000"/>
                </a:solidFill>
              </a:defRPr>
            </a:pPr>
            <a:r>
              <a:rPr sz="4800">
                <a:solidFill>
                  <a:srgbClr val="AE0C25"/>
                </a:solidFill>
              </a:rPr>
              <a:t>Sample Schedule (Single Day)</a:t>
            </a:r>
          </a:p>
        </p:txBody>
      </p:sp>
      <p:sp>
        <p:nvSpPr>
          <p:cNvPr id="179" name="Shape 179"/>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8:00 – 9:00</a:t>
            </a:r>
            <a:r>
              <a:rPr sz="2400">
                <a:solidFill>
                  <a:srgbClr val="34476E"/>
                </a:solidFill>
                <a:latin typeface="Arial"/>
                <a:ea typeface="Arial"/>
                <a:cs typeface="Arial"/>
                <a:sym typeface="Arial"/>
              </a:rPr>
              <a:t> – registration (give out badges, t-shirts, etc.). </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9:00 – 10:00</a:t>
            </a:r>
            <a:r>
              <a:rPr sz="2400">
                <a:solidFill>
                  <a:srgbClr val="34476E"/>
                </a:solidFill>
                <a:latin typeface="Arial"/>
                <a:ea typeface="Arial"/>
                <a:cs typeface="Arial"/>
                <a:sym typeface="Arial"/>
              </a:rPr>
              <a:t> – Orientation/rules briefing</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10:00-11:00 – </a:t>
            </a:r>
            <a:r>
              <a:rPr sz="2400">
                <a:solidFill>
                  <a:srgbClr val="34476E"/>
                </a:solidFill>
                <a:latin typeface="Arial"/>
                <a:ea typeface="Arial"/>
                <a:cs typeface="Arial"/>
                <a:sym typeface="Arial"/>
              </a:rPr>
              <a:t>Practice contest (this is a practice for judges and systems, too!)</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11:00-12:00 – </a:t>
            </a:r>
            <a:r>
              <a:rPr sz="2400">
                <a:solidFill>
                  <a:srgbClr val="34476E"/>
                </a:solidFill>
                <a:latin typeface="Arial"/>
                <a:ea typeface="Arial"/>
                <a:cs typeface="Arial"/>
                <a:sym typeface="Arial"/>
              </a:rPr>
              <a:t>De-briefing, Q&amp;A, systems-reset (clear all computers)</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12:00-5:00 – </a:t>
            </a:r>
            <a:r>
              <a:rPr sz="2400">
                <a:solidFill>
                  <a:srgbClr val="34476E"/>
                </a:solidFill>
                <a:latin typeface="Arial"/>
                <a:ea typeface="Arial"/>
                <a:cs typeface="Arial"/>
                <a:sym typeface="Arial"/>
              </a:rPr>
              <a:t>Actual contest (lunch served during contest)</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6:00 – </a:t>
            </a:r>
            <a:r>
              <a:rPr sz="2400">
                <a:solidFill>
                  <a:srgbClr val="34476E"/>
                </a:solidFill>
                <a:latin typeface="Arial"/>
                <a:ea typeface="Arial"/>
                <a:cs typeface="Arial"/>
                <a:sym typeface="Arial"/>
              </a:rPr>
              <a:t>Awards party (banquet/pizza)</a:t>
            </a:r>
          </a:p>
        </p:txBody>
      </p:sp>
      <p:sp>
        <p:nvSpPr>
          <p:cNvPr id="180" name="Shape 180"/>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2" name="Shape 182"/>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nSpc>
                <a:spcPct val="95000"/>
              </a:lnSpc>
              <a:defRPr sz="4800">
                <a:solidFill>
                  <a:srgbClr val="AE0C25"/>
                </a:solidFill>
                <a:latin typeface="Arial"/>
                <a:ea typeface="Arial"/>
                <a:cs typeface="Arial"/>
                <a:sym typeface="Arial"/>
              </a:defRPr>
            </a:lvl1pPr>
          </a:lstStyle>
          <a:p>
            <a:pPr lvl="0">
              <a:defRPr sz="1800">
                <a:solidFill>
                  <a:srgbClr val="000000"/>
                </a:solidFill>
              </a:defRPr>
            </a:pPr>
            <a:r>
              <a:rPr sz="4800">
                <a:solidFill>
                  <a:srgbClr val="AE0C25"/>
                </a:solidFill>
              </a:rPr>
              <a:t>Sample Schedule (Multi-day)</a:t>
            </a:r>
          </a:p>
        </p:txBody>
      </p:sp>
      <p:sp>
        <p:nvSpPr>
          <p:cNvPr id="183" name="Shape 183"/>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Friday:</a:t>
            </a:r>
            <a:endParaRPr sz="2400"/>
          </a:p>
          <a:p>
            <a:pPr lvl="0" marL="0" indent="0">
              <a:lnSpc>
                <a:spcPct val="95000"/>
              </a:lnSpc>
              <a:spcBef>
                <a:spcPts val="0"/>
              </a:spcBef>
              <a:buSzTx/>
              <a:buNone/>
              <a:defRPr sz="1800"/>
            </a:pPr>
            <a:r>
              <a:rPr sz="2400">
                <a:solidFill>
                  <a:srgbClr val="34476E"/>
                </a:solidFill>
                <a:latin typeface="Arial Bold"/>
                <a:ea typeface="Arial Bold"/>
                <a:cs typeface="Arial Bold"/>
                <a:sym typeface="Arial Bold"/>
              </a:rPr>
              <a:t>4:30 p.m. – 7:00 p.m. </a:t>
            </a:r>
            <a:r>
              <a:rPr sz="2400">
                <a:solidFill>
                  <a:srgbClr val="34476E"/>
                </a:solidFill>
                <a:latin typeface="Arial"/>
                <a:ea typeface="Arial"/>
                <a:cs typeface="Arial"/>
                <a:sym typeface="Arial"/>
              </a:rPr>
              <a:t>– Registration</a:t>
            </a:r>
            <a:endParaRPr sz="2400">
              <a:solidFill>
                <a:srgbClr val="34476E"/>
              </a:solidFill>
              <a:latin typeface="Arial"/>
              <a:ea typeface="Arial"/>
              <a:cs typeface="Arial"/>
              <a:sym typeface="Arial"/>
            </a:endParaRPr>
          </a:p>
          <a:p>
            <a:pPr lvl="0" marL="0" indent="0">
              <a:lnSpc>
                <a:spcPct val="95000"/>
              </a:lnSpc>
              <a:spcBef>
                <a:spcPts val="0"/>
              </a:spcBef>
              <a:buSzTx/>
              <a:buNone/>
              <a:defRPr sz="1800"/>
            </a:pPr>
            <a:r>
              <a:rPr sz="2400">
                <a:solidFill>
                  <a:srgbClr val="34476E"/>
                </a:solidFill>
                <a:latin typeface="Arial Bold"/>
                <a:ea typeface="Arial Bold"/>
                <a:cs typeface="Arial Bold"/>
                <a:sym typeface="Arial Bold"/>
              </a:rPr>
              <a:t>7:00 p.m. – 8:30 p.m. – </a:t>
            </a:r>
            <a:r>
              <a:rPr sz="2400">
                <a:solidFill>
                  <a:srgbClr val="34476E"/>
                </a:solidFill>
                <a:latin typeface="Arial"/>
                <a:ea typeface="Arial"/>
                <a:cs typeface="Arial"/>
                <a:sym typeface="Arial"/>
              </a:rPr>
              <a:t>Practice contest </a:t>
            </a:r>
            <a:endParaRPr sz="2400">
              <a:solidFill>
                <a:srgbClr val="34476E"/>
              </a:solidFill>
              <a:latin typeface="Arial"/>
              <a:ea typeface="Arial"/>
              <a:cs typeface="Arial"/>
              <a:sym typeface="Arial"/>
            </a:endParaRPr>
          </a:p>
          <a:p>
            <a:pPr lvl="0" marL="0" indent="0">
              <a:lnSpc>
                <a:spcPct val="95000"/>
              </a:lnSpc>
              <a:spcBef>
                <a:spcPts val="0"/>
              </a:spcBef>
              <a:buSzTx/>
              <a:buNone/>
              <a:defRPr sz="1800"/>
            </a:pPr>
            <a:r>
              <a:rPr sz="2400">
                <a:solidFill>
                  <a:srgbClr val="34476E"/>
                </a:solidFill>
                <a:latin typeface="Arial Bold"/>
                <a:ea typeface="Arial Bold"/>
                <a:cs typeface="Arial Bold"/>
                <a:sym typeface="Arial Bold"/>
              </a:rPr>
              <a:t>8:30 p.m. – 10:00 p.m. </a:t>
            </a:r>
            <a:r>
              <a:rPr sz="2400">
                <a:solidFill>
                  <a:srgbClr val="34476E"/>
                </a:solidFill>
                <a:latin typeface="Arial"/>
                <a:ea typeface="Arial"/>
                <a:cs typeface="Arial"/>
                <a:sym typeface="Arial"/>
              </a:rPr>
              <a:t>– Pizza Party and Q&amp;A</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Saturday:</a:t>
            </a:r>
            <a:endParaRPr sz="2400"/>
          </a:p>
          <a:p>
            <a:pPr lvl="0" marL="0" indent="0">
              <a:lnSpc>
                <a:spcPct val="95000"/>
              </a:lnSpc>
              <a:spcBef>
                <a:spcPts val="0"/>
              </a:spcBef>
              <a:buSzTx/>
              <a:buNone/>
              <a:defRPr sz="1800"/>
            </a:pPr>
            <a:r>
              <a:rPr sz="2400">
                <a:solidFill>
                  <a:srgbClr val="34476E"/>
                </a:solidFill>
                <a:latin typeface="Arial Bold"/>
                <a:ea typeface="Arial Bold"/>
                <a:cs typeface="Arial Bold"/>
                <a:sym typeface="Arial Bold"/>
              </a:rPr>
              <a:t>6:30 a.m. – 9:00 a.m. – </a:t>
            </a:r>
            <a:r>
              <a:rPr sz="2400">
                <a:solidFill>
                  <a:srgbClr val="34476E"/>
                </a:solidFill>
                <a:latin typeface="Arial"/>
                <a:ea typeface="Arial"/>
                <a:cs typeface="Arial"/>
                <a:sym typeface="Arial"/>
              </a:rPr>
              <a:t>Breakfast</a:t>
            </a:r>
            <a:endParaRPr sz="2400">
              <a:solidFill>
                <a:srgbClr val="34476E"/>
              </a:solidFill>
              <a:latin typeface="Arial"/>
              <a:ea typeface="Arial"/>
              <a:cs typeface="Arial"/>
              <a:sym typeface="Arial"/>
            </a:endParaRPr>
          </a:p>
          <a:p>
            <a:pPr lvl="0" marL="0" indent="0">
              <a:lnSpc>
                <a:spcPct val="95000"/>
              </a:lnSpc>
              <a:spcBef>
                <a:spcPts val="0"/>
              </a:spcBef>
              <a:buSzTx/>
              <a:buNone/>
              <a:defRPr sz="1800"/>
            </a:pPr>
            <a:r>
              <a:rPr sz="2400">
                <a:solidFill>
                  <a:srgbClr val="34476E"/>
                </a:solidFill>
                <a:latin typeface="Arial Bold"/>
                <a:ea typeface="Arial Bold"/>
                <a:cs typeface="Arial Bold"/>
                <a:sym typeface="Arial Bold"/>
              </a:rPr>
              <a:t>9:00 a.m. - 10:00 a.m. – </a:t>
            </a:r>
            <a:r>
              <a:rPr sz="2400">
                <a:solidFill>
                  <a:srgbClr val="34476E"/>
                </a:solidFill>
                <a:latin typeface="Arial"/>
                <a:ea typeface="Arial"/>
                <a:cs typeface="Arial"/>
                <a:sym typeface="Arial"/>
              </a:rPr>
              <a:t>Line-up for contest</a:t>
            </a:r>
            <a:endParaRPr sz="2400">
              <a:solidFill>
                <a:srgbClr val="34476E"/>
              </a:solidFill>
              <a:latin typeface="Arial"/>
              <a:ea typeface="Arial"/>
              <a:cs typeface="Arial"/>
              <a:sym typeface="Arial"/>
            </a:endParaRPr>
          </a:p>
          <a:p>
            <a:pPr lvl="0" marL="0" indent="0">
              <a:lnSpc>
                <a:spcPct val="95000"/>
              </a:lnSpc>
              <a:spcBef>
                <a:spcPts val="0"/>
              </a:spcBef>
              <a:buSzTx/>
              <a:buNone/>
              <a:defRPr sz="1800"/>
            </a:pPr>
            <a:r>
              <a:rPr sz="2400">
                <a:solidFill>
                  <a:srgbClr val="34476E"/>
                </a:solidFill>
                <a:latin typeface="Arial Bold"/>
                <a:ea typeface="Arial Bold"/>
                <a:cs typeface="Arial Bold"/>
                <a:sym typeface="Arial Bold"/>
              </a:rPr>
              <a:t>10:00 a.m. - 3:00 p.m. – </a:t>
            </a:r>
            <a:r>
              <a:rPr sz="2400">
                <a:solidFill>
                  <a:srgbClr val="34476E"/>
                </a:solidFill>
                <a:latin typeface="Arial"/>
                <a:ea typeface="Arial"/>
                <a:cs typeface="Arial"/>
                <a:sym typeface="Arial"/>
              </a:rPr>
              <a:t>Actual contest (lunch served during contest)</a:t>
            </a:r>
            <a:endParaRPr sz="2400">
              <a:solidFill>
                <a:srgbClr val="34476E"/>
              </a:solidFill>
              <a:latin typeface="Arial"/>
              <a:ea typeface="Arial"/>
              <a:cs typeface="Arial"/>
              <a:sym typeface="Arial"/>
            </a:endParaRPr>
          </a:p>
          <a:p>
            <a:pPr lvl="0" marL="0" indent="0">
              <a:lnSpc>
                <a:spcPct val="95000"/>
              </a:lnSpc>
              <a:spcBef>
                <a:spcPts val="0"/>
              </a:spcBef>
              <a:buSzTx/>
              <a:buNone/>
              <a:defRPr sz="1800"/>
            </a:pPr>
            <a:r>
              <a:rPr sz="2400">
                <a:solidFill>
                  <a:srgbClr val="34476E"/>
                </a:solidFill>
                <a:latin typeface="Arial Bold"/>
                <a:ea typeface="Arial Bold"/>
                <a:cs typeface="Arial Bold"/>
                <a:sym typeface="Arial Bold"/>
              </a:rPr>
              <a:t>4:00 p.m. – </a:t>
            </a:r>
            <a:r>
              <a:rPr sz="2400">
                <a:solidFill>
                  <a:srgbClr val="34476E"/>
                </a:solidFill>
                <a:latin typeface="Arial"/>
                <a:ea typeface="Arial"/>
                <a:cs typeface="Arial"/>
                <a:sym typeface="Arial"/>
              </a:rPr>
              <a:t>Dinner Banquet and</a:t>
            </a:r>
            <a:r>
              <a:rPr sz="2400">
                <a:solidFill>
                  <a:srgbClr val="34476E"/>
                </a:solidFill>
                <a:latin typeface="Arial Bold"/>
                <a:ea typeface="Arial Bold"/>
                <a:cs typeface="Arial Bold"/>
                <a:sym typeface="Arial Bold"/>
              </a:rPr>
              <a:t> </a:t>
            </a:r>
            <a:r>
              <a:rPr sz="2400">
                <a:solidFill>
                  <a:srgbClr val="34476E"/>
                </a:solidFill>
                <a:latin typeface="Arial"/>
                <a:ea typeface="Arial"/>
                <a:cs typeface="Arial"/>
                <a:sym typeface="Arial"/>
              </a:rPr>
              <a:t>Awards</a:t>
            </a:r>
          </a:p>
        </p:txBody>
      </p:sp>
      <p:sp>
        <p:nvSpPr>
          <p:cNvPr id="184" name="Shape 184"/>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6" name="Shape 186"/>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nSpc>
                <a:spcPct val="95000"/>
              </a:lnSpc>
              <a:defRPr sz="4800">
                <a:solidFill>
                  <a:srgbClr val="AE0C25"/>
                </a:solidFill>
                <a:latin typeface="Arial"/>
                <a:ea typeface="Arial"/>
                <a:cs typeface="Arial"/>
                <a:sym typeface="Arial"/>
              </a:defRPr>
            </a:lvl1pPr>
          </a:lstStyle>
          <a:p>
            <a:pPr lvl="0">
              <a:defRPr sz="1800">
                <a:solidFill>
                  <a:srgbClr val="000000"/>
                </a:solidFill>
              </a:defRPr>
            </a:pPr>
            <a:r>
              <a:rPr sz="4800">
                <a:solidFill>
                  <a:srgbClr val="AE0C25"/>
                </a:solidFill>
              </a:rPr>
              <a:t>Questions</a:t>
            </a:r>
          </a:p>
        </p:txBody>
      </p:sp>
      <p:pic>
        <p:nvPicPr>
          <p:cNvPr id="187" name="image3.png"/>
          <p:cNvPicPr/>
          <p:nvPr/>
        </p:nvPicPr>
        <p:blipFill>
          <a:blip r:embed="rId2">
            <a:extLst/>
          </a:blip>
          <a:stretch>
            <a:fillRect/>
          </a:stretch>
        </p:blipFill>
        <p:spPr>
          <a:xfrm>
            <a:off x="3048000" y="2032000"/>
            <a:ext cx="3662363" cy="4349750"/>
          </a:xfrm>
          <a:prstGeom prst="rect">
            <a:avLst/>
          </a:prstGeom>
          <a:ln w="12700">
            <a:miter lim="400000"/>
          </a:ln>
        </p:spPr>
      </p:pic>
      <p:sp>
        <p:nvSpPr>
          <p:cNvPr id="188" name="Shape 188"/>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 name="Shape 23"/>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nSpc>
                <a:spcPct val="95000"/>
              </a:lnSpc>
              <a:defRPr sz="4800">
                <a:solidFill>
                  <a:srgbClr val="AE0C25"/>
                </a:solidFill>
                <a:latin typeface="Arial"/>
                <a:ea typeface="Arial"/>
                <a:cs typeface="Arial"/>
                <a:sym typeface="Arial"/>
              </a:defRPr>
            </a:lvl1pPr>
          </a:lstStyle>
          <a:p>
            <a:pPr lvl="0">
              <a:defRPr sz="1800">
                <a:solidFill>
                  <a:srgbClr val="000000"/>
                </a:solidFill>
              </a:defRPr>
            </a:pPr>
            <a:r>
              <a:rPr sz="4800">
                <a:solidFill>
                  <a:srgbClr val="AE0C25"/>
                </a:solidFill>
              </a:rPr>
              <a:t>Types of Contests</a:t>
            </a:r>
          </a:p>
        </p:txBody>
      </p:sp>
      <p:sp>
        <p:nvSpPr>
          <p:cNvPr id="24" name="Shape 24"/>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Single site</a:t>
            </a:r>
            <a:r>
              <a:rPr sz="2400">
                <a:solidFill>
                  <a:srgbClr val="34476E"/>
                </a:solidFill>
                <a:latin typeface="Arial"/>
                <a:ea typeface="Arial"/>
                <a:cs typeface="Arial"/>
                <a:sym typeface="Arial"/>
              </a:rPr>
              <a:t> – all teams come to one site on the same day</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Multi-site/Single-day </a:t>
            </a:r>
            <a:r>
              <a:rPr sz="2400">
                <a:solidFill>
                  <a:srgbClr val="34476E"/>
                </a:solidFill>
                <a:latin typeface="Arial"/>
                <a:ea typeface="Arial"/>
                <a:cs typeface="Arial"/>
                <a:sym typeface="Arial"/>
              </a:rPr>
              <a:t>– several contests within one region happening at the same time. Scores are merged and listed as one site. (we do this)</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Multi-site/Multi-day/Unified –</a:t>
            </a:r>
            <a:r>
              <a:rPr sz="2400">
                <a:solidFill>
                  <a:srgbClr val="34476E"/>
                </a:solidFill>
                <a:latin typeface="Arial"/>
                <a:ea typeface="Arial"/>
                <a:cs typeface="Arial"/>
                <a:sym typeface="Arial"/>
              </a:rPr>
              <a:t> contest All sites use same schedule and problems, practice one day and contest next day</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Multi-site/Multi-day – </a:t>
            </a:r>
            <a:r>
              <a:rPr sz="2400">
                <a:solidFill>
                  <a:srgbClr val="34476E"/>
                </a:solidFill>
                <a:latin typeface="Arial"/>
                <a:ea typeface="Arial"/>
                <a:cs typeface="Arial"/>
                <a:sym typeface="Arial"/>
              </a:rPr>
              <a:t>several sites hold the contest on different dates with different problems. Scores are merged at the end, just like multi-site/single day sites.</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Tiered</a:t>
            </a:r>
            <a:r>
              <a:rPr sz="2400">
                <a:solidFill>
                  <a:srgbClr val="34476E"/>
                </a:solidFill>
                <a:latin typeface="Arial"/>
                <a:ea typeface="Arial"/>
                <a:cs typeface="Arial"/>
                <a:sym typeface="Arial"/>
              </a:rPr>
              <a:t> – preliminary contest(s) followed by final contest, with only selected teams moving on to the next tier. Each Tier could be single site or multi-site.</a:t>
            </a:r>
          </a:p>
        </p:txBody>
      </p:sp>
      <p:sp>
        <p:nvSpPr>
          <p:cNvPr id="25" name="Shape 25"/>
          <p:cNvSpPr/>
          <p:nvPr>
            <p:ph type="sldNum" sz="quarter" idx="2"/>
          </p:nvPr>
        </p:nvSpPr>
        <p:spPr>
          <a:xfrm>
            <a:off x="4859270" y="7145336"/>
            <a:ext cx="441459" cy="287086"/>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 name="Shape 27"/>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nSpc>
                <a:spcPct val="95000"/>
              </a:lnSpc>
              <a:defRPr sz="4800">
                <a:solidFill>
                  <a:srgbClr val="AE0C25"/>
                </a:solidFill>
                <a:latin typeface="Arial"/>
                <a:ea typeface="Arial"/>
                <a:cs typeface="Arial"/>
                <a:sym typeface="Arial"/>
              </a:defRPr>
            </a:lvl1pPr>
          </a:lstStyle>
          <a:p>
            <a:pPr lvl="0">
              <a:defRPr sz="1800">
                <a:solidFill>
                  <a:srgbClr val="000000"/>
                </a:solidFill>
              </a:defRPr>
            </a:pPr>
            <a:r>
              <a:rPr sz="4800">
                <a:solidFill>
                  <a:srgbClr val="AE0C25"/>
                </a:solidFill>
              </a:rPr>
              <a:t>Types of Judging</a:t>
            </a:r>
          </a:p>
        </p:txBody>
      </p:sp>
      <p:sp>
        <p:nvSpPr>
          <p:cNvPr id="28" name="Shape 28"/>
          <p:cNvSpPr/>
          <p:nvPr>
            <p:ph type="body" idx="4294967295"/>
          </p:nvPr>
        </p:nvSpPr>
        <p:spPr>
          <a:xfrm>
            <a:off x="552448" y="1793081"/>
            <a:ext cx="9055104" cy="4927602"/>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Single site</a:t>
            </a:r>
            <a:r>
              <a:rPr sz="2400">
                <a:solidFill>
                  <a:srgbClr val="34476E"/>
                </a:solidFill>
                <a:latin typeface="Arial"/>
                <a:ea typeface="Arial"/>
                <a:cs typeface="Arial"/>
                <a:sym typeface="Arial"/>
              </a:rPr>
              <a:t> – the only decision is to use automated judging or humans.</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Bold"/>
                <a:ea typeface="Arial Bold"/>
                <a:cs typeface="Arial Bold"/>
                <a:sym typeface="Arial Bold"/>
              </a:rPr>
              <a:t>Multi-site</a:t>
            </a:r>
            <a:r>
              <a:rPr sz="2400">
                <a:solidFill>
                  <a:srgbClr val="34476E"/>
                </a:solidFill>
                <a:latin typeface="Arial"/>
                <a:ea typeface="Arial"/>
                <a:cs typeface="Arial"/>
                <a:sym typeface="Arial"/>
              </a:rPr>
              <a:t> – three choices:</a:t>
            </a:r>
            <a:endParaRPr sz="2400"/>
          </a:p>
          <a:p>
            <a:pPr lvl="2" marL="952500" indent="-381000">
              <a:lnSpc>
                <a:spcPct val="95000"/>
              </a:lnSpc>
              <a:spcBef>
                <a:spcPts val="0"/>
              </a:spcBef>
              <a:buClr>
                <a:srgbClr val="34476E"/>
              </a:buClr>
              <a:buSzPct val="80000"/>
              <a:buFont typeface="Courier New"/>
              <a:buChar char="o"/>
              <a:defRPr sz="1800"/>
            </a:pPr>
            <a:r>
              <a:rPr i="1" sz="2400">
                <a:solidFill>
                  <a:srgbClr val="34476E"/>
                </a:solidFill>
                <a:latin typeface="Arial"/>
                <a:ea typeface="Arial"/>
                <a:cs typeface="Arial"/>
                <a:sym typeface="Arial"/>
              </a:rPr>
              <a:t>Automated</a:t>
            </a:r>
            <a:r>
              <a:rPr sz="2400">
                <a:solidFill>
                  <a:srgbClr val="34476E"/>
                </a:solidFill>
                <a:latin typeface="Arial"/>
                <a:ea typeface="Arial"/>
                <a:cs typeface="Arial"/>
                <a:sym typeface="Arial"/>
              </a:rPr>
              <a:t>: computer does judging</a:t>
            </a:r>
            <a:endParaRPr sz="2400">
              <a:solidFill>
                <a:srgbClr val="34476E"/>
              </a:solidFill>
              <a:latin typeface="Arial"/>
              <a:ea typeface="Arial"/>
              <a:cs typeface="Arial"/>
              <a:sym typeface="Arial"/>
            </a:endParaRPr>
          </a:p>
          <a:p>
            <a:pPr lvl="2" marL="952500" indent="-381000">
              <a:lnSpc>
                <a:spcPct val="95000"/>
              </a:lnSpc>
              <a:spcBef>
                <a:spcPts val="0"/>
              </a:spcBef>
              <a:buClr>
                <a:srgbClr val="34476E"/>
              </a:buClr>
              <a:buSzPct val="80000"/>
              <a:buFont typeface="Courier New"/>
              <a:buChar char="o"/>
              <a:defRPr sz="1800"/>
            </a:pPr>
            <a:r>
              <a:rPr i="1" sz="2400">
                <a:solidFill>
                  <a:srgbClr val="34476E"/>
                </a:solidFill>
                <a:latin typeface="Arial"/>
                <a:ea typeface="Arial"/>
                <a:cs typeface="Arial"/>
                <a:sym typeface="Arial"/>
              </a:rPr>
              <a:t>Human centralized:</a:t>
            </a:r>
            <a:r>
              <a:rPr sz="2400">
                <a:solidFill>
                  <a:srgbClr val="34476E"/>
                </a:solidFill>
                <a:latin typeface="Arial"/>
                <a:ea typeface="Arial"/>
                <a:cs typeface="Arial"/>
                <a:sym typeface="Arial"/>
              </a:rPr>
              <a:t> judges are physically at one site, problems submitted via internet</a:t>
            </a:r>
            <a:endParaRPr sz="2400">
              <a:latin typeface="Arial"/>
              <a:ea typeface="Arial"/>
              <a:cs typeface="Arial"/>
              <a:sym typeface="Arial"/>
            </a:endParaRPr>
          </a:p>
          <a:p>
            <a:pPr lvl="2" marL="952500" indent="-381000">
              <a:lnSpc>
                <a:spcPct val="95000"/>
              </a:lnSpc>
              <a:spcBef>
                <a:spcPts val="0"/>
              </a:spcBef>
              <a:buClr>
                <a:srgbClr val="34476E"/>
              </a:buClr>
              <a:buSzPct val="80000"/>
              <a:buFont typeface="Courier New"/>
              <a:buChar char="o"/>
              <a:defRPr sz="1800"/>
            </a:pPr>
            <a:r>
              <a:rPr i="1" sz="2400">
                <a:solidFill>
                  <a:srgbClr val="34476E"/>
                </a:solidFill>
                <a:latin typeface="Arial"/>
                <a:ea typeface="Arial"/>
                <a:cs typeface="Arial"/>
                <a:sym typeface="Arial"/>
              </a:rPr>
              <a:t>Human localized</a:t>
            </a:r>
            <a:r>
              <a:rPr sz="2400">
                <a:solidFill>
                  <a:srgbClr val="34476E"/>
                </a:solidFill>
                <a:latin typeface="Arial"/>
                <a:ea typeface="Arial"/>
                <a:cs typeface="Arial"/>
                <a:sym typeface="Arial"/>
              </a:rPr>
              <a:t>: judges may be at multiple sites</a:t>
            </a:r>
            <a:endParaRPr sz="2400">
              <a:latin typeface="Arial"/>
              <a:ea typeface="Arial"/>
              <a:cs typeface="Arial"/>
              <a:sym typeface="Arial"/>
            </a:endParaRPr>
          </a:p>
          <a:p>
            <a:pPr lvl="3" marL="1333500" indent="-304800">
              <a:lnSpc>
                <a:spcPct val="95000"/>
              </a:lnSpc>
              <a:spcBef>
                <a:spcPts val="0"/>
              </a:spcBef>
              <a:buClr>
                <a:srgbClr val="34476E"/>
              </a:buClr>
              <a:buFont typeface="Wingdings"/>
              <a:buChar char="▪"/>
              <a:defRPr sz="1800"/>
            </a:pPr>
            <a:r>
              <a:rPr sz="2400">
                <a:solidFill>
                  <a:srgbClr val="34476E"/>
                </a:solidFill>
                <a:latin typeface="Arial"/>
                <a:ea typeface="Arial"/>
                <a:cs typeface="Arial"/>
                <a:sym typeface="Arial"/>
              </a:rPr>
              <a:t>A difficulty here is to make sure all judges are returning the same judgments – requires lots of phone/IM</a:t>
            </a:r>
          </a:p>
        </p:txBody>
      </p:sp>
      <p:sp>
        <p:nvSpPr>
          <p:cNvPr id="29" name="Shape 29"/>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 name="Shape 31"/>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nSpc>
                <a:spcPct val="95000"/>
              </a:lnSpc>
              <a:defRPr sz="4800">
                <a:solidFill>
                  <a:srgbClr val="AE0C25"/>
                </a:solidFill>
                <a:latin typeface="Arial"/>
                <a:ea typeface="Arial"/>
                <a:cs typeface="Arial"/>
                <a:sym typeface="Arial"/>
              </a:defRPr>
            </a:lvl1pPr>
          </a:lstStyle>
          <a:p>
            <a:pPr lvl="0">
              <a:defRPr sz="1800">
                <a:solidFill>
                  <a:srgbClr val="000000"/>
                </a:solidFill>
              </a:defRPr>
            </a:pPr>
            <a:r>
              <a:rPr sz="4800">
                <a:solidFill>
                  <a:srgbClr val="AE0C25"/>
                </a:solidFill>
              </a:rPr>
              <a:t>Which Contest Model?</a:t>
            </a:r>
          </a:p>
        </p:txBody>
      </p:sp>
      <p:sp>
        <p:nvSpPr>
          <p:cNvPr id="32" name="Shape 32"/>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Which contest model is right for your region?</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Many factors:</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History – how has it been done in the past?</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Geographic distribution of teams – are most of your teams within 2-3 hour drive?</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Volunteer sites – multi-site contests need multiple host schools (it can be </a:t>
            </a:r>
            <a:r>
              <a:rPr sz="2400">
                <a:solidFill>
                  <a:srgbClr val="34476E"/>
                </a:solidFill>
                <a:latin typeface="Arial Bold"/>
                <a:ea typeface="Arial Bold"/>
                <a:cs typeface="Arial Bold"/>
                <a:sym typeface="Arial Bold"/>
              </a:rPr>
              <a:t>challenging</a:t>
            </a:r>
            <a:r>
              <a:rPr sz="2400">
                <a:solidFill>
                  <a:srgbClr val="34476E"/>
                </a:solidFill>
                <a:latin typeface="Arial"/>
                <a:ea typeface="Arial"/>
                <a:cs typeface="Arial"/>
                <a:sym typeface="Arial"/>
              </a:rPr>
              <a:t> to get schools to host)</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Single site regionals are the easiest to manage. </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Multi-site contests add a </a:t>
            </a:r>
            <a:r>
              <a:rPr sz="2400">
                <a:solidFill>
                  <a:srgbClr val="34476E"/>
                </a:solidFill>
                <a:latin typeface="Arial Bold"/>
                <a:ea typeface="Arial Bold"/>
                <a:cs typeface="Arial Bold"/>
                <a:sym typeface="Arial Bold"/>
              </a:rPr>
              <a:t>huge</a:t>
            </a:r>
            <a:r>
              <a:rPr sz="2400">
                <a:solidFill>
                  <a:srgbClr val="34476E"/>
                </a:solidFill>
                <a:latin typeface="Arial"/>
                <a:ea typeface="Arial"/>
                <a:cs typeface="Arial"/>
                <a:sym typeface="Arial"/>
              </a:rPr>
              <a:t> amount of overhead. Instead of managing one contest, you are managing a contest at each distributed site.</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Multi-day and tiered contests also require more management.</a:t>
            </a:r>
          </a:p>
        </p:txBody>
      </p:sp>
      <p:sp>
        <p:nvSpPr>
          <p:cNvPr id="33" name="Shape 33"/>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 name="Shape 35"/>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First Decisions</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Select contest date(s)</a:t>
            </a:r>
          </a:p>
        </p:txBody>
      </p:sp>
      <p:sp>
        <p:nvSpPr>
          <p:cNvPr id="36" name="Shape 36"/>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All regionals must be completed by mid-November (date is provided in RCD notebook and can vary based on ICPC date)</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Try to avoid holidays</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If held at a university avoid sporting events which may cause traffic/parking/hotel problems</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Local events, Fall Break, testing periods</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Other student events</a:t>
            </a:r>
          </a:p>
        </p:txBody>
      </p:sp>
      <p:sp>
        <p:nvSpPr>
          <p:cNvPr id="37" name="Shape 37"/>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 name="Shape 39"/>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First Decisions</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How many teams will you allow?</a:t>
            </a:r>
          </a:p>
        </p:txBody>
      </p:sp>
      <p:sp>
        <p:nvSpPr>
          <p:cNvPr id="40" name="Shape 40"/>
          <p:cNvSpPr/>
          <p:nvPr>
            <p:ph type="body" idx="4294967295"/>
          </p:nvPr>
        </p:nvSpPr>
        <p:spPr>
          <a:xfrm>
            <a:off x="552448" y="1828800"/>
            <a:ext cx="9055104" cy="49276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Allow as many </a:t>
            </a:r>
            <a:r>
              <a:rPr i="1" sz="2400">
                <a:solidFill>
                  <a:srgbClr val="34476E"/>
                </a:solidFill>
                <a:latin typeface="Arial"/>
                <a:ea typeface="Arial"/>
                <a:cs typeface="Arial"/>
                <a:sym typeface="Arial"/>
              </a:rPr>
              <a:t>universities</a:t>
            </a:r>
            <a:r>
              <a:rPr sz="2400">
                <a:solidFill>
                  <a:srgbClr val="34476E"/>
                </a:solidFill>
                <a:latin typeface="Arial"/>
                <a:ea typeface="Arial"/>
                <a:cs typeface="Arial"/>
                <a:sym typeface="Arial"/>
              </a:rPr>
              <a:t> as you possibly can</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Allow as many </a:t>
            </a:r>
            <a:r>
              <a:rPr i="1" sz="2400">
                <a:solidFill>
                  <a:srgbClr val="34476E"/>
                </a:solidFill>
                <a:latin typeface="Arial"/>
                <a:ea typeface="Arial"/>
                <a:cs typeface="Arial"/>
                <a:sym typeface="Arial"/>
              </a:rPr>
              <a:t>teams</a:t>
            </a:r>
            <a:r>
              <a:rPr sz="2400">
                <a:solidFill>
                  <a:srgbClr val="34476E"/>
                </a:solidFill>
                <a:latin typeface="Arial"/>
                <a:ea typeface="Arial"/>
                <a:cs typeface="Arial"/>
                <a:sym typeface="Arial"/>
              </a:rPr>
              <a:t> as you possibly can </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Space limitations may require a limit, e.g. allow n teams from each school, and if space allows, start adding the n+1 teams (in order of application) </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Important Note: Schools/Teams may only compete in ONE region</a:t>
            </a:r>
            <a:endParaRPr sz="2400">
              <a:solidFill>
                <a:srgbClr val="34476E"/>
              </a:solidFill>
              <a:latin typeface="Arial"/>
              <a:ea typeface="Arial"/>
              <a:cs typeface="Arial"/>
              <a:sym typeface="Arial"/>
            </a:endParaRPr>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If a school/team has a conflict it can appeal to compete in another region (case by case basis)</a:t>
            </a:r>
          </a:p>
        </p:txBody>
      </p:sp>
      <p:sp>
        <p:nvSpPr>
          <p:cNvPr id="41" name="Shape 41"/>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 name="Shape 43"/>
          <p:cNvSpPr/>
          <p:nvPr>
            <p:ph type="title" idx="4294967295"/>
          </p:nvPr>
        </p:nvSpPr>
        <p:spPr>
          <a:xfrm>
            <a:off x="552448" y="355598"/>
            <a:ext cx="9055104" cy="116840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defTabSz="896111">
              <a:lnSpc>
                <a:spcPct val="95000"/>
              </a:lnSpc>
              <a:defRPr sz="1800"/>
            </a:pPr>
            <a:r>
              <a:rPr sz="4700">
                <a:solidFill>
                  <a:srgbClr val="AE0C25"/>
                </a:solidFill>
                <a:latin typeface="Arial"/>
                <a:ea typeface="Arial"/>
                <a:cs typeface="Arial"/>
                <a:sym typeface="Arial"/>
              </a:rPr>
              <a:t>First Decisions</a:t>
            </a:r>
            <a:br>
              <a:rPr sz="4700">
                <a:solidFill>
                  <a:srgbClr val="AE0C25"/>
                </a:solidFill>
                <a:latin typeface="Arial"/>
                <a:ea typeface="Arial"/>
                <a:cs typeface="Arial"/>
                <a:sym typeface="Arial"/>
              </a:rPr>
            </a:br>
            <a:r>
              <a:rPr i="1" sz="3500">
                <a:solidFill>
                  <a:srgbClr val="250EAC"/>
                </a:solidFill>
                <a:latin typeface="Arial"/>
                <a:ea typeface="Arial"/>
                <a:cs typeface="Arial"/>
                <a:sym typeface="Arial"/>
              </a:rPr>
              <a:t>Multi-site Contests:</a:t>
            </a:r>
            <a:r>
              <a:rPr sz="3500">
                <a:solidFill>
                  <a:srgbClr val="AE0C25"/>
                </a:solidFill>
                <a:latin typeface="Arial"/>
                <a:ea typeface="Arial"/>
                <a:cs typeface="Arial"/>
                <a:sym typeface="Arial"/>
              </a:rPr>
              <a:t> </a:t>
            </a:r>
            <a:r>
              <a:rPr i="1" sz="3500">
                <a:solidFill>
                  <a:srgbClr val="250EAC"/>
                </a:solidFill>
                <a:latin typeface="Arial"/>
                <a:ea typeface="Arial"/>
                <a:cs typeface="Arial"/>
                <a:sym typeface="Arial"/>
              </a:rPr>
              <a:t>How many sites?</a:t>
            </a:r>
          </a:p>
        </p:txBody>
      </p:sp>
      <p:sp>
        <p:nvSpPr>
          <p:cNvPr id="44" name="Shape 44"/>
          <p:cNvSpPr/>
          <p:nvPr>
            <p:ph type="body" idx="4294967295"/>
          </p:nvPr>
        </p:nvSpPr>
        <p:spPr>
          <a:xfrm>
            <a:off x="552448" y="1793081"/>
            <a:ext cx="9055104" cy="4927602"/>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Each site should have a relatively large number of teams (at lest 20 teams) or you do not need that site</a:t>
            </a:r>
            <a:endParaRPr sz="2400"/>
          </a:p>
          <a:p>
            <a:pPr lvl="1" marL="571500" indent="-457200">
              <a:lnSpc>
                <a:spcPct val="95000"/>
              </a:lnSpc>
              <a:spcBef>
                <a:spcPts val="0"/>
              </a:spcBef>
              <a:buClr>
                <a:srgbClr val="34476E"/>
              </a:buClr>
              <a:buFont typeface="Arial"/>
              <a:buChar char="•"/>
              <a:defRPr sz="1800"/>
            </a:pPr>
            <a:r>
              <a:rPr sz="2400">
                <a:solidFill>
                  <a:srgbClr val="34476E"/>
                </a:solidFill>
                <a:latin typeface="Arial"/>
                <a:ea typeface="Arial"/>
                <a:cs typeface="Arial"/>
                <a:sym typeface="Arial"/>
              </a:rPr>
              <a:t>Exceptions: </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Travel difficulties – e.g. time of year, weather, distance (Hawaii is one the locations in a region)</a:t>
            </a:r>
            <a:endParaRPr sz="2400"/>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Visa problems – if contest crosses international boundaries (this is the case in some regions)</a:t>
            </a:r>
            <a:endParaRPr sz="2400">
              <a:solidFill>
                <a:srgbClr val="34476E"/>
              </a:solidFill>
              <a:latin typeface="Arial"/>
              <a:ea typeface="Arial"/>
              <a:cs typeface="Arial"/>
              <a:sym typeface="Arial"/>
            </a:endParaRPr>
          </a:p>
          <a:p>
            <a:pPr lvl="2" marL="952500" indent="-381000">
              <a:lnSpc>
                <a:spcPct val="95000"/>
              </a:lnSpc>
              <a:spcBef>
                <a:spcPts val="0"/>
              </a:spcBef>
              <a:buClr>
                <a:srgbClr val="34476E"/>
              </a:buClr>
              <a:buSzPct val="80000"/>
              <a:buFont typeface="Courier New"/>
              <a:buChar char="o"/>
              <a:defRPr sz="1800"/>
            </a:pPr>
            <a:r>
              <a:rPr sz="2400">
                <a:solidFill>
                  <a:srgbClr val="34476E"/>
                </a:solidFill>
                <a:latin typeface="Arial"/>
                <a:ea typeface="Arial"/>
                <a:cs typeface="Arial"/>
                <a:sym typeface="Arial"/>
              </a:rPr>
              <a:t>Add significant new universities/teams</a:t>
            </a:r>
          </a:p>
        </p:txBody>
      </p:sp>
      <p:sp>
        <p:nvSpPr>
          <p:cNvPr id="45" name="Shape 45"/>
          <p:cNvSpPr/>
          <p:nvPr>
            <p:ph type="sldNum" sz="quarter" idx="2"/>
          </p:nvPr>
        </p:nvSpPr>
        <p:spPr>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1400">
                <a:solidFill>
                  <a:srgbClr val="34476E"/>
                </a:solidFill>
              </a:rPr>
            </a:fld>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0C9"/>
      </a:accent5>
      <a:accent6>
        <a:srgbClr val="2E2EB9"/>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CC99"/>
          </a:solidFill>
          <a:prstDash val="solid"/>
          <a:beve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